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70" r:id="rId12"/>
    <p:sldId id="264" r:id="rId13"/>
    <p:sldId id="271" r:id="rId14"/>
    <p:sldId id="272" r:id="rId15"/>
    <p:sldId id="273" r:id="rId16"/>
    <p:sldId id="268" r:id="rId17"/>
    <p:sldId id="269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1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03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41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35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1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97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97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9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46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05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46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E60-54FD-437E-A24A-94C165AC0591}" type="datetimeFigureOut">
              <a:rPr lang="it-IT" smtClean="0"/>
              <a:pPr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EBC5-91A5-4579-94C6-65D8FB6A8A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594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26064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Docenti Neoassunti e con passaggio di ruolo </a:t>
            </a:r>
            <a:r>
              <a:rPr lang="it-IT" sz="2400" b="1" dirty="0" err="1" smtClean="0"/>
              <a:t>a.s.</a:t>
            </a:r>
            <a:r>
              <a:rPr lang="it-IT" sz="2400" b="1" dirty="0" smtClean="0"/>
              <a:t> 2020/2021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Incontro preliminare del 27 novembre 2020</a:t>
            </a:r>
          </a:p>
          <a:p>
            <a:pPr algn="ctr"/>
            <a:r>
              <a:rPr lang="it-IT" sz="2400" b="1" dirty="0" smtClean="0"/>
              <a:t>Scuola Polo per la formazione   </a:t>
            </a:r>
          </a:p>
          <a:p>
            <a:pPr algn="ctr"/>
            <a:r>
              <a:rPr lang="it-IT" sz="2400" b="1" dirty="0" smtClean="0"/>
              <a:t>Ambito 20 Padova Nord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546298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Dirigente Scolastico Paio Fabiano</a:t>
            </a:r>
          </a:p>
          <a:p>
            <a:r>
              <a:rPr lang="it-IT" sz="2400" dirty="0" smtClean="0"/>
              <a:t>IC di Grantorto, Gazzo, San Pietro in </a:t>
            </a:r>
            <a:r>
              <a:rPr lang="it-IT" sz="2400" dirty="0" err="1" smtClean="0"/>
              <a:t>Gu</a:t>
            </a:r>
            <a:endParaRPr lang="it-IT" sz="2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395536" y="2852936"/>
            <a:ext cx="8249941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Prove INVALSI: lettura ed analisi dei risultati </a:t>
            </a:r>
          </a:p>
          <a:p>
            <a:pPr algn="ctr"/>
            <a:r>
              <a:rPr lang="it-IT" sz="3200" dirty="0" smtClean="0"/>
              <a:t>per ripensare la didattica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69" y="4365103"/>
            <a:ext cx="2978655" cy="101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2"/>
          <a:srcRect l="22897" t="13296" r="2960" b="6090"/>
          <a:stretch/>
        </p:blipFill>
        <p:spPr bwMode="auto">
          <a:xfrm>
            <a:off x="467544" y="656302"/>
            <a:ext cx="7992888" cy="5653018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Classe 5^ Primaria - Matematica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780719" y="3420879"/>
            <a:ext cx="792088" cy="162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63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10748" t="22716" r="14019" b="17175"/>
          <a:stretch/>
        </p:blipFill>
        <p:spPr bwMode="auto">
          <a:xfrm>
            <a:off x="467544" y="476672"/>
            <a:ext cx="8280920" cy="5688632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«Guida alla lettura Prova di Matematica classe 5^ Primaria»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708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 l="37060" t="28386" r="2238" b="37971"/>
          <a:stretch>
            <a:fillRect/>
          </a:stretch>
        </p:blipFill>
        <p:spPr bwMode="auto">
          <a:xfrm>
            <a:off x="1619672" y="836712"/>
            <a:ext cx="70567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Distribuzione degli </a:t>
            </a:r>
            <a:r>
              <a:rPr lang="it-IT" sz="2400" dirty="0" smtClean="0"/>
              <a:t>studenti nei livelli di apprendimento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556792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Classe 1</a:t>
            </a:r>
          </a:p>
          <a:p>
            <a:r>
              <a:rPr lang="it-IT" sz="1600" dirty="0" smtClean="0"/>
              <a:t>Classe 2</a:t>
            </a:r>
          </a:p>
          <a:p>
            <a:r>
              <a:rPr lang="it-IT" sz="1600" dirty="0" smtClean="0"/>
              <a:t>Classe 3</a:t>
            </a:r>
          </a:p>
          <a:p>
            <a:r>
              <a:rPr lang="it-IT" sz="1600" dirty="0" smtClean="0"/>
              <a:t>Classe 4 </a:t>
            </a:r>
            <a:endParaRPr lang="it-IT" sz="1600" dirty="0"/>
          </a:p>
        </p:txBody>
      </p:sp>
      <p:sp>
        <p:nvSpPr>
          <p:cNvPr id="7" name="Freccia a destra 6"/>
          <p:cNvSpPr/>
          <p:nvPr/>
        </p:nvSpPr>
        <p:spPr>
          <a:xfrm>
            <a:off x="1691680" y="1772816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691680" y="198884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1691680" y="2204864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1691680" y="2420888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2780928"/>
            <a:ext cx="1152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Istituto</a:t>
            </a:r>
          </a:p>
          <a:p>
            <a:r>
              <a:rPr lang="it-IT" sz="1600" dirty="0" smtClean="0"/>
              <a:t>Regione</a:t>
            </a:r>
          </a:p>
          <a:p>
            <a:r>
              <a:rPr lang="it-IT" sz="1600" dirty="0" smtClean="0"/>
              <a:t>Macroarea</a:t>
            </a:r>
          </a:p>
          <a:p>
            <a:r>
              <a:rPr lang="it-IT" sz="1600" dirty="0" smtClean="0"/>
              <a:t>Italia</a:t>
            </a:r>
            <a:endParaRPr lang="it-IT" sz="1600" dirty="0"/>
          </a:p>
        </p:txBody>
      </p:sp>
      <p:sp>
        <p:nvSpPr>
          <p:cNvPr id="12" name="Freccia a destra 11"/>
          <p:cNvSpPr/>
          <p:nvPr/>
        </p:nvSpPr>
        <p:spPr>
          <a:xfrm>
            <a:off x="1691680" y="3645024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691680" y="342900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1691680" y="3140968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1691680" y="2924944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7380312" y="1772816"/>
            <a:ext cx="360040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bidirezionale orizzontale 2"/>
          <p:cNvSpPr/>
          <p:nvPr/>
        </p:nvSpPr>
        <p:spPr>
          <a:xfrm>
            <a:off x="2987824" y="2168860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67974" y="458112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Livello 1 (più basso)</a:t>
            </a:r>
          </a:p>
          <a:p>
            <a:r>
              <a:rPr lang="it-IT" b="1" dirty="0" smtClean="0"/>
              <a:t>Livello 2</a:t>
            </a:r>
          </a:p>
          <a:p>
            <a:r>
              <a:rPr lang="it-IT" b="1" dirty="0" smtClean="0"/>
              <a:t>Livello 3</a:t>
            </a:r>
          </a:p>
          <a:p>
            <a:r>
              <a:rPr lang="it-IT" b="1" dirty="0" smtClean="0"/>
              <a:t>Livello 4</a:t>
            </a:r>
          </a:p>
          <a:p>
            <a:r>
              <a:rPr lang="it-IT" b="1" dirty="0" smtClean="0"/>
              <a:t>Livello 5 (più alto)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49376" t="22716" r="2493" b="38504"/>
          <a:stretch/>
        </p:blipFill>
        <p:spPr bwMode="auto">
          <a:xfrm>
            <a:off x="755576" y="1124744"/>
            <a:ext cx="8037188" cy="4608512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Scuola Secondaria I e II grado (solo distribuzione studenti)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6728" y="2409759"/>
            <a:ext cx="8648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Cl. 1</a:t>
            </a:r>
          </a:p>
          <a:p>
            <a:r>
              <a:rPr lang="it-IT" sz="2400" dirty="0" smtClean="0"/>
              <a:t>Cl. 2</a:t>
            </a:r>
          </a:p>
          <a:p>
            <a:r>
              <a:rPr lang="it-IT" sz="2400" dirty="0" smtClean="0"/>
              <a:t>Cl. 3</a:t>
            </a:r>
          </a:p>
          <a:p>
            <a:r>
              <a:rPr lang="it-IT" sz="2400" dirty="0" smtClean="0"/>
              <a:t>Cl. 4</a:t>
            </a:r>
          </a:p>
          <a:p>
            <a:r>
              <a:rPr lang="it-IT" sz="2800" dirty="0" err="1" smtClean="0"/>
              <a:t>Ist</a:t>
            </a:r>
            <a:r>
              <a:rPr lang="it-IT" sz="2800" dirty="0" smtClean="0"/>
              <a:t>. </a:t>
            </a:r>
          </a:p>
          <a:p>
            <a:r>
              <a:rPr lang="it-IT" sz="2800" dirty="0" smtClean="0"/>
              <a:t>Reg.</a:t>
            </a:r>
          </a:p>
          <a:p>
            <a:r>
              <a:rPr lang="it-IT" sz="2800" dirty="0" smtClean="0"/>
              <a:t>M.</a:t>
            </a:r>
          </a:p>
          <a:p>
            <a:r>
              <a:rPr lang="it-IT" sz="2800" dirty="0" err="1" smtClean="0"/>
              <a:t>It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15716" y="11247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Classe 3^ Secondaria I grado - Italiano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6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31620" t="9142" r="33178" b="7756"/>
          <a:stretch/>
        </p:blipFill>
        <p:spPr bwMode="auto">
          <a:xfrm>
            <a:off x="1691680" y="476672"/>
            <a:ext cx="5328592" cy="6045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55776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Classe 3^ Secondaria I grado - Italiano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4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31620" t="9141" r="33178" b="54319"/>
          <a:stretch/>
        </p:blipFill>
        <p:spPr bwMode="auto">
          <a:xfrm>
            <a:off x="611560" y="620688"/>
            <a:ext cx="792088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11760" y="130941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Classe 3^ Secondaria I grado - Italiano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3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23988" t="27110" r="14486" b="23545"/>
          <a:stretch/>
        </p:blipFill>
        <p:spPr bwMode="auto">
          <a:xfrm>
            <a:off x="539552" y="836712"/>
            <a:ext cx="820891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9552" y="33265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Incidenza della variabilità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05005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Un basso livello di variabilità TRA le classi indica un alto tasso di </a:t>
            </a:r>
            <a:r>
              <a:rPr lang="it-IT" sz="2400" dirty="0" err="1" smtClean="0"/>
              <a:t>omogenità</a:t>
            </a:r>
            <a:r>
              <a:rPr lang="it-IT" sz="2400" dirty="0" smtClean="0"/>
              <a:t> e di equilibrio nella loro composizione (sono presenti tutti i livelli di rendimento, dalle eccellenze alle difficoltà conclamate).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1903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Per concludere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05273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Prendere visione dei risultati di istituto e delle classi</a:t>
            </a:r>
          </a:p>
          <a:p>
            <a:endParaRPr lang="it-IT" sz="2400" dirty="0"/>
          </a:p>
          <a:p>
            <a:r>
              <a:rPr lang="it-IT" sz="2400" dirty="0" smtClean="0"/>
              <a:t>Leggere i «Quadri di riferimento» (Italiano, matematica, inglese) e le Guida alla lettura delle Prove</a:t>
            </a:r>
          </a:p>
          <a:p>
            <a:endParaRPr lang="it-IT" sz="2400" dirty="0"/>
          </a:p>
          <a:p>
            <a:r>
              <a:rPr lang="it-IT" sz="2400" dirty="0" smtClean="0"/>
              <a:t>Per le Scuole Secondarie di I e II grado, leggere le descrizioni dei livelli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sz="2400" dirty="0" smtClean="0"/>
              <a:t>Nei dipartimenti o gruppi di lavoro disciplinari, confrontarsi sugli esiti delle Prove per riflettere sulla programmazione didattica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75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t="4709" r="2342" b="5540"/>
          <a:stretch/>
        </p:blipFill>
        <p:spPr bwMode="auto">
          <a:xfrm>
            <a:off x="611560" y="1268760"/>
            <a:ext cx="799288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40466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www.invalsi.it</a:t>
            </a:r>
            <a:endParaRPr lang="it-IT" sz="2800" dirty="0"/>
          </a:p>
        </p:txBody>
      </p:sp>
      <p:sp>
        <p:nvSpPr>
          <p:cNvPr id="6" name="Freccia a destra 5"/>
          <p:cNvSpPr/>
          <p:nvPr/>
        </p:nvSpPr>
        <p:spPr>
          <a:xfrm rot="11117160">
            <a:off x="2783153" y="3291913"/>
            <a:ext cx="90010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92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t="9695" r="3271" b="5259"/>
          <a:stretch/>
        </p:blipFill>
        <p:spPr bwMode="auto">
          <a:xfrm>
            <a:off x="539552" y="692696"/>
            <a:ext cx="799288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45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Prove INVALSI: </a:t>
            </a:r>
            <a:br>
              <a:rPr lang="it-IT" dirty="0" smtClean="0"/>
            </a:br>
            <a:r>
              <a:rPr lang="it-IT" dirty="0" smtClean="0"/>
              <a:t>inquadramento normativo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C000"/>
                </a:solidFill>
              </a:rPr>
              <a:t>D.P.R. 275/1999 </a:t>
            </a:r>
            <a:r>
              <a:rPr lang="it-IT" dirty="0" smtClean="0"/>
              <a:t>Regolamento sull’autonomia organizzativa e didattica delle scuole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 smtClean="0"/>
              <a:t>Art. 8: Il Ministero definisce gli standard relativi alla qualità del servizio.</a:t>
            </a:r>
          </a:p>
          <a:p>
            <a:pPr marL="0" indent="0">
              <a:buNone/>
            </a:pPr>
            <a:endParaRPr lang="it-IT" i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C000"/>
                </a:solidFill>
              </a:rPr>
              <a:t>L. 53/2003 </a:t>
            </a:r>
            <a:r>
              <a:rPr lang="it-IT" dirty="0" smtClean="0"/>
              <a:t>Riordino del sistema educativo di istruzione e formazione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6732240" y="5882952"/>
            <a:ext cx="1656184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6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404664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FORMATIVE TESTING</a:t>
            </a:r>
            <a:endParaRPr lang="it-IT" sz="2800" b="1" dirty="0">
              <a:solidFill>
                <a:srgbClr val="FFC000"/>
              </a:solidFill>
            </a:endParaRPr>
          </a:p>
          <a:p>
            <a:endParaRPr lang="it-IT" sz="2800" dirty="0" smtClean="0"/>
          </a:p>
          <a:p>
            <a:pPr algn="just"/>
            <a:r>
              <a:rPr lang="it-IT" sz="2800" dirty="0"/>
              <a:t>Alla fine di ottobre è stato avviato il Progetto </a:t>
            </a:r>
            <a:r>
              <a:rPr lang="it-IT" sz="2800" i="1" dirty="0"/>
              <a:t>Percorsi e Strumenti INVALSI</a:t>
            </a:r>
            <a:r>
              <a:rPr lang="it-IT" sz="2800" dirty="0"/>
              <a:t>, che prevede, oltre alla diffusione di video formativi e informativi, anche </a:t>
            </a:r>
            <a:r>
              <a:rPr lang="it-IT" sz="2800" b="1" dirty="0"/>
              <a:t>una serie di Prove per promuovere azioni diagnostiche e formative</a:t>
            </a:r>
            <a:r>
              <a:rPr lang="it-IT" sz="2800" dirty="0"/>
              <a:t>. </a:t>
            </a:r>
            <a:endParaRPr lang="it-IT" sz="2800" dirty="0" smtClean="0"/>
          </a:p>
          <a:p>
            <a:pPr algn="just"/>
            <a:endParaRPr lang="it-IT" sz="2800" dirty="0"/>
          </a:p>
          <a:p>
            <a:pPr algn="just"/>
            <a:r>
              <a:rPr lang="it-IT" sz="2800" dirty="0" smtClean="0"/>
              <a:t>Queste </a:t>
            </a:r>
            <a:r>
              <a:rPr lang="it-IT" sz="2800" dirty="0"/>
              <a:t>Prove sono finalizzate a sostenere la progettazione e la realizzazione di misure di recupero e rinforzo qualora i docenti ne vedano la </a:t>
            </a:r>
            <a:r>
              <a:rPr lang="it-IT" sz="2800" dirty="0" smtClean="0"/>
              <a:t>necessità.</a:t>
            </a:r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b="1" dirty="0" smtClean="0">
                <a:solidFill>
                  <a:srgbClr val="92D050"/>
                </a:solidFill>
              </a:rPr>
              <a:t>Per informazioni:      www.invalsiopen.it</a:t>
            </a:r>
            <a:endParaRPr lang="it-IT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48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971600" y="1268760"/>
            <a:ext cx="7128792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latin typeface="Lucida Calligraphy" panose="03010101010101010101" pitchFamily="66" charset="0"/>
              </a:rPr>
              <a:t>Grazie per l’attenzione.</a:t>
            </a:r>
          </a:p>
          <a:p>
            <a:pPr algn="ctr"/>
            <a:endParaRPr lang="it-IT" sz="3600" dirty="0">
              <a:latin typeface="Lucida Calligraphy" panose="03010101010101010101" pitchFamily="66" charset="0"/>
            </a:endParaRPr>
          </a:p>
          <a:p>
            <a:pPr algn="ctr"/>
            <a:r>
              <a:rPr lang="it-IT" sz="3600" dirty="0" smtClean="0">
                <a:latin typeface="Lucida Calligraphy" panose="03010101010101010101" pitchFamily="66" charset="0"/>
              </a:rPr>
              <a:t>Buon anno di formazione e prova!</a:t>
            </a:r>
            <a:endParaRPr lang="it-IT" sz="36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848214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b="1" i="1" dirty="0" smtClean="0">
                <a:solidFill>
                  <a:srgbClr val="FFC000"/>
                </a:solidFill>
              </a:rPr>
              <a:t>Art. 3 c. 1 </a:t>
            </a:r>
            <a:r>
              <a:rPr lang="it-IT" sz="2800" i="1" dirty="0" smtClean="0"/>
              <a:t>– la valutazione, periodica e annuale, degli apprendimenti degli studenti e la certificazione delle competenze sono affidate ai Docenti.</a:t>
            </a:r>
          </a:p>
          <a:p>
            <a:pPr marL="0" indent="0">
              <a:buNone/>
            </a:pPr>
            <a:endParaRPr lang="it-IT" i="1" dirty="0"/>
          </a:p>
          <a:p>
            <a:pPr marL="0" indent="0" algn="just">
              <a:buNone/>
            </a:pPr>
            <a:r>
              <a:rPr lang="it-IT" sz="2800" b="1" i="1" dirty="0" smtClean="0">
                <a:solidFill>
                  <a:srgbClr val="FFC000"/>
                </a:solidFill>
              </a:rPr>
              <a:t>Art. 3 c. 2 </a:t>
            </a:r>
            <a:r>
              <a:rPr lang="it-IT" sz="2800" i="1" dirty="0" smtClean="0"/>
              <a:t>– al fine del progressivo miglioramento e dell’armonizzazione della qualità del sistema di istruzione (…) INVALSI effettua verifiche periodiche e sistematiche sulle conoscenze e abilità degli studenti e sulla qualità complessiva dell’offerta formativa delle scuole.</a:t>
            </a:r>
            <a:endParaRPr lang="it-IT" sz="2800" i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611560" y="4869160"/>
            <a:ext cx="7920880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b="1" dirty="0" smtClean="0">
                <a:solidFill>
                  <a:srgbClr val="002060"/>
                </a:solidFill>
              </a:rPr>
              <a:t>Due logiche complementari nella prospettiva di valutazione di sistema del servizio scolastico: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Personalizzazione/standardizzazione</a:t>
            </a:r>
          </a:p>
          <a:p>
            <a:pPr algn="just"/>
            <a:endParaRPr lang="it-I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971600" y="404664"/>
            <a:ext cx="280831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Personalizzazione</a:t>
            </a:r>
            <a:endParaRPr lang="it-IT" sz="24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5436096" y="404664"/>
            <a:ext cx="280831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Standardizzazione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844824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sz="2000" dirty="0" smtClean="0"/>
              <a:t>Fa riferimento al percorso formativo svolto dal singolo studente e si caratterizza per una valutazione “contestuale” e calibrata sul singolo.</a:t>
            </a:r>
          </a:p>
          <a:p>
            <a:pPr algn="just">
              <a:buFont typeface="Wingdings" pitchFamily="2" charset="2"/>
              <a:buChar char="v"/>
            </a:pPr>
            <a:r>
              <a:rPr lang="it-IT" sz="2000" dirty="0" smtClean="0"/>
              <a:t>E’ di stretta responsabilità del Docente.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1772816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sz="2000" dirty="0" smtClean="0"/>
              <a:t>Fa riferimento all’insieme dei traguardi formativi ritenuti essenziali a livello di sistema scolastico e si caratterizza per una valutazione globale della capacità di tale sistema di raggiungerli.</a:t>
            </a:r>
          </a:p>
          <a:p>
            <a:pPr algn="just">
              <a:buFont typeface="Wingdings" pitchFamily="2" charset="2"/>
              <a:buChar char="v"/>
            </a:pPr>
            <a:r>
              <a:rPr lang="it-IT" sz="2000" dirty="0" smtClean="0"/>
              <a:t>Tale rilevazione è di competenza di INVALSI (soggetto esterno).</a:t>
            </a:r>
            <a:endParaRPr lang="it-IT" sz="2000" dirty="0"/>
          </a:p>
        </p:txBody>
      </p:sp>
      <p:sp>
        <p:nvSpPr>
          <p:cNvPr id="8" name="Freccia in giù 7"/>
          <p:cNvSpPr/>
          <p:nvPr/>
        </p:nvSpPr>
        <p:spPr>
          <a:xfrm>
            <a:off x="2195736" y="1340768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6732240" y="1340768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899592" y="5445224"/>
            <a:ext cx="806489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000" dirty="0" smtClean="0">
                <a:solidFill>
                  <a:srgbClr val="0066CC"/>
                </a:solidFill>
              </a:rPr>
              <a:t>Le Prove INVALSI, dunque, forniscono una valutazione di sistema funzionale ad accertare la produttività complessiva del sistema scolastico in rapporto al raggiungimento dei traguardi stabiliti dalle Indicazioni Nazionali</a:t>
            </a:r>
            <a:endParaRPr lang="it-IT" sz="2000" dirty="0">
              <a:solidFill>
                <a:srgbClr val="0066CC"/>
              </a:solidFill>
            </a:endParaRPr>
          </a:p>
        </p:txBody>
      </p:sp>
      <p:sp>
        <p:nvSpPr>
          <p:cNvPr id="12" name="Esplosione 1 11"/>
          <p:cNvSpPr/>
          <p:nvPr/>
        </p:nvSpPr>
        <p:spPr>
          <a:xfrm rot="20682380">
            <a:off x="3321370" y="4457097"/>
            <a:ext cx="1944216" cy="11521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66CC"/>
                </a:solidFill>
              </a:rPr>
              <a:t>D.P.R. 80/2013</a:t>
            </a:r>
            <a:endParaRPr lang="it-IT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908720"/>
            <a:ext cx="81369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Sono prove standardizzate composte da quesiti a risposta chiusa o a risposta aperta univoca;</a:t>
            </a:r>
          </a:p>
          <a:p>
            <a:pPr algn="just"/>
            <a:r>
              <a:rPr lang="it-IT" sz="2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Sono costruite secondo procedure codificate e trasparenti, la cui correzione - e il conseguente punteggio da attribuire - è indipendente dal correttore. </a:t>
            </a:r>
          </a:p>
          <a:p>
            <a:endParaRPr lang="it-IT" sz="2200" dirty="0" smtClean="0"/>
          </a:p>
          <a:p>
            <a:pPr>
              <a:buFont typeface="Arial" pitchFamily="34" charset="0"/>
              <a:buChar char="•"/>
            </a:pPr>
            <a:r>
              <a:rPr lang="it-IT" sz="2200" dirty="0" smtClean="0"/>
              <a:t> Queste caratteristiche rendono possibile la somministrazione delle prove ad un grande numero di soggetti ma, d’altro canto, </a:t>
            </a:r>
            <a:r>
              <a:rPr lang="it-IT" sz="2200" b="1" dirty="0" smtClean="0">
                <a:solidFill>
                  <a:srgbClr val="FFFF00"/>
                </a:solidFill>
              </a:rPr>
              <a:t>permettono di misurare solo determinati aspetti dell’apprendimento</a:t>
            </a:r>
            <a:r>
              <a:rPr lang="it-IT" sz="2200" dirty="0" smtClean="0"/>
              <a:t>. </a:t>
            </a:r>
          </a:p>
          <a:p>
            <a:endParaRPr lang="it-IT" sz="2200" dirty="0" smtClean="0"/>
          </a:p>
          <a:p>
            <a:endParaRPr lang="it-IT" sz="22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Le prove sono censuarie e riguardano discipline ritenute essenziali per la formazione di ogni cittadino: l’</a:t>
            </a:r>
            <a:r>
              <a:rPr lang="it-IT" sz="2200" b="1" dirty="0" smtClean="0">
                <a:solidFill>
                  <a:srgbClr val="FFC000"/>
                </a:solidFill>
              </a:rPr>
              <a:t>Italiano</a:t>
            </a:r>
            <a:r>
              <a:rPr lang="it-IT" sz="2200" dirty="0" smtClean="0"/>
              <a:t>, la </a:t>
            </a:r>
            <a:r>
              <a:rPr lang="it-IT" sz="2200" b="1" dirty="0" smtClean="0">
                <a:solidFill>
                  <a:srgbClr val="00B050"/>
                </a:solidFill>
              </a:rPr>
              <a:t>Matematica</a:t>
            </a:r>
            <a:r>
              <a:rPr lang="it-IT" sz="2200" dirty="0" smtClean="0"/>
              <a:t> e l’</a:t>
            </a:r>
            <a:r>
              <a:rPr lang="it-IT" sz="2200" b="1" dirty="0" smtClean="0">
                <a:solidFill>
                  <a:srgbClr val="FF5050"/>
                </a:solidFill>
              </a:rPr>
              <a:t>Inglese</a:t>
            </a:r>
            <a:r>
              <a:rPr lang="it-IT" sz="2200" dirty="0" smtClean="0"/>
              <a:t>. </a:t>
            </a:r>
          </a:p>
          <a:p>
            <a:pPr algn="just"/>
            <a:r>
              <a:rPr lang="it-IT" sz="2200" dirty="0" smtClean="0"/>
              <a:t>Le prove sono svolte in taluni momenti del percorso scolastico (</a:t>
            </a:r>
            <a:r>
              <a:rPr lang="it-IT" sz="2200" dirty="0" smtClean="0">
                <a:solidFill>
                  <a:srgbClr val="FFFF00"/>
                </a:solidFill>
              </a:rPr>
              <a:t>gradi 2 e 5</a:t>
            </a:r>
            <a:r>
              <a:rPr lang="it-IT" sz="2200" dirty="0" smtClean="0"/>
              <a:t> di Scuola Primaria, </a:t>
            </a:r>
            <a:r>
              <a:rPr lang="it-IT" sz="2200" dirty="0" smtClean="0">
                <a:solidFill>
                  <a:srgbClr val="FFFF00"/>
                </a:solidFill>
              </a:rPr>
              <a:t>grado 8</a:t>
            </a:r>
            <a:r>
              <a:rPr lang="it-IT" sz="2200" dirty="0" smtClean="0"/>
              <a:t> Sec. I grado, </a:t>
            </a:r>
            <a:r>
              <a:rPr lang="it-IT" sz="2200" dirty="0" smtClean="0">
                <a:solidFill>
                  <a:srgbClr val="FFFF00"/>
                </a:solidFill>
              </a:rPr>
              <a:t>gradi 10 e 13 </a:t>
            </a:r>
            <a:r>
              <a:rPr lang="it-IT" sz="2200" dirty="0" smtClean="0"/>
              <a:t>Sec. II grado)</a:t>
            </a:r>
            <a:endParaRPr lang="it-IT" sz="22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323528" y="260648"/>
            <a:ext cx="532859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Che cosa sono le Prove INVALSI?</a:t>
            </a:r>
            <a:endParaRPr lang="it-IT" sz="2400" dirty="0"/>
          </a:p>
        </p:txBody>
      </p:sp>
      <p:sp>
        <p:nvSpPr>
          <p:cNvPr id="6" name="Freccia a destra 5"/>
          <p:cNvSpPr/>
          <p:nvPr/>
        </p:nvSpPr>
        <p:spPr>
          <a:xfrm>
            <a:off x="6588224" y="4293096"/>
            <a:ext cx="57606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7236296" y="4077072"/>
            <a:ext cx="1512168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Quadri di riferimento</a:t>
            </a:r>
            <a:endParaRPr lang="it-I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95536" y="260648"/>
            <a:ext cx="820891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La restituzione degli esiti delle Prove INVALSI alle scuole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19675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Dal mese di settembre, ogni Istituto riceve gli esiti degli alunni (per istituto, per classe) comparati con gli esiti nazionali, regionali e di macroarea e con l’analisi del </a:t>
            </a:r>
            <a:r>
              <a:rPr lang="it-IT" sz="2000" i="1" dirty="0" err="1" smtClean="0"/>
              <a:t>cheating</a:t>
            </a:r>
            <a:r>
              <a:rPr lang="it-IT" sz="2000" i="1" dirty="0" smtClean="0"/>
              <a:t> (imbrogliare, inteso come fenomeni scorretti di copiatura, suggerimento </a:t>
            </a:r>
            <a:r>
              <a:rPr lang="it-IT" sz="2000" i="1" dirty="0" err="1" smtClean="0"/>
              <a:t>ecc…</a:t>
            </a:r>
            <a:r>
              <a:rPr lang="it-IT" sz="2000" i="1" dirty="0" smtClean="0"/>
              <a:t>)</a:t>
            </a:r>
          </a:p>
          <a:p>
            <a:endParaRPr lang="it-IT" sz="2000" i="1" dirty="0" smtClean="0"/>
          </a:p>
          <a:p>
            <a:r>
              <a:rPr lang="it-IT" sz="2000" dirty="0" smtClean="0"/>
              <a:t>Tali restituzioni sono articolate e analitiche e comprendono, tra l’altro, l’effetto scuola, l’andamento degli ultimi anni scolastici e inoltre:</a:t>
            </a:r>
            <a:br>
              <a:rPr lang="it-IT" sz="2000" dirty="0" smtClean="0"/>
            </a:br>
            <a:r>
              <a:rPr lang="it-IT" sz="2000" dirty="0" smtClean="0"/>
              <a:t>- per le </a:t>
            </a:r>
            <a:r>
              <a:rPr lang="it-IT" sz="2000" u="sng" dirty="0" smtClean="0"/>
              <a:t>prove cartacee </a:t>
            </a:r>
            <a:r>
              <a:rPr lang="it-IT" sz="2000" dirty="0" smtClean="0"/>
              <a:t>in </a:t>
            </a:r>
            <a:r>
              <a:rPr lang="it-IT" sz="2000" dirty="0" err="1" smtClean="0"/>
              <a:t>II</a:t>
            </a:r>
            <a:r>
              <a:rPr lang="it-IT" sz="2000" dirty="0" smtClean="0"/>
              <a:t> e V primaria i risultati di ogni item da confrontare con le abilità cognitive sottese a ogni domanda indicate nelle “Guide di lettura alle prove” pubblicate sul sito INVALSI;</a:t>
            </a:r>
          </a:p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- per le </a:t>
            </a:r>
            <a:r>
              <a:rPr lang="it-IT" sz="2000" u="sng" dirty="0" smtClean="0"/>
              <a:t>prove somministrate tramite computer </a:t>
            </a:r>
            <a:r>
              <a:rPr lang="it-IT" sz="2000" dirty="0" smtClean="0"/>
              <a:t>(CBT, </a:t>
            </a:r>
            <a:r>
              <a:rPr lang="it-IT" sz="2000" i="1" dirty="0" smtClean="0"/>
              <a:t>Computer </a:t>
            </a:r>
            <a:r>
              <a:rPr lang="it-IT" sz="2000" i="1" dirty="0" err="1" smtClean="0"/>
              <a:t>Based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Testing</a:t>
            </a:r>
            <a:r>
              <a:rPr lang="it-IT" sz="2000" dirty="0" smtClean="0"/>
              <a:t>) nelle classi III della secondaria di primo grado e nelle classi II e V della secondaria di secondo grado, i livelli descrittivi di apprendimento raggiunti in percentuale dagli studenti.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I risultati delle Prove INVALSI sono:</a:t>
            </a:r>
          </a:p>
          <a:p>
            <a:pPr algn="just"/>
            <a:endParaRPr lang="it-IT" sz="2000" dirty="0" smtClean="0"/>
          </a:p>
          <a:p>
            <a:pPr algn="just">
              <a:buFontTx/>
              <a:buChar char="-"/>
            </a:pPr>
            <a:r>
              <a:rPr lang="it-IT" sz="2000" dirty="0" smtClean="0"/>
              <a:t> Strumento per le scuole per </a:t>
            </a:r>
            <a:r>
              <a:rPr lang="it-IT" sz="2000" b="1" dirty="0" smtClean="0">
                <a:solidFill>
                  <a:srgbClr val="FFFF00"/>
                </a:solidFill>
              </a:rPr>
              <a:t>individuare</a:t>
            </a:r>
            <a:r>
              <a:rPr lang="it-IT" sz="2000" dirty="0" smtClean="0"/>
              <a:t> i punti di forza e gli aspetti da migliorare</a:t>
            </a:r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r>
              <a:rPr lang="it-IT" sz="2000" dirty="0" smtClean="0"/>
              <a:t> La rilevazione campionaria (quella effettuata attraverso le classi campione) permette alle scuole di </a:t>
            </a:r>
            <a:r>
              <a:rPr lang="it-IT" sz="2000" b="1" dirty="0" smtClean="0">
                <a:solidFill>
                  <a:srgbClr val="FFFF00"/>
                </a:solidFill>
              </a:rPr>
              <a:t>confrontare</a:t>
            </a:r>
            <a:r>
              <a:rPr lang="it-IT" sz="2000" dirty="0" smtClean="0"/>
              <a:t> i propri risultati rispetto alla media del paese, della Regione di appartenenza, della macroarea di riferimento</a:t>
            </a:r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r>
              <a:rPr lang="it-IT" sz="2000" dirty="0" smtClean="0"/>
              <a:t> INVALSI restituisce i risultati tenendo conto anche di alcune </a:t>
            </a:r>
            <a:r>
              <a:rPr lang="it-IT" sz="2000" b="1" dirty="0" smtClean="0">
                <a:solidFill>
                  <a:srgbClr val="FFFF00"/>
                </a:solidFill>
              </a:rPr>
              <a:t>variabili di contesto</a:t>
            </a:r>
            <a:r>
              <a:rPr lang="it-IT" sz="2000" dirty="0" smtClean="0"/>
              <a:t> che possono influire sugli esiti degli apprendimenti, come lo status </a:t>
            </a:r>
            <a:r>
              <a:rPr lang="it-IT" sz="2000" dirty="0" err="1" smtClean="0"/>
              <a:t>socio-economico-culturale</a:t>
            </a:r>
            <a:r>
              <a:rPr lang="it-IT" sz="2000" dirty="0" smtClean="0"/>
              <a:t> o il Paese di origine.</a:t>
            </a:r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r>
              <a:rPr lang="it-IT" sz="2000" dirty="0" smtClean="0"/>
              <a:t> Dal 2016 INVALSI restituisce anche il dato sull’</a:t>
            </a:r>
            <a:r>
              <a:rPr lang="it-IT" sz="2000" b="1" dirty="0" smtClean="0">
                <a:solidFill>
                  <a:srgbClr val="FFFF00"/>
                </a:solidFill>
              </a:rPr>
              <a:t>effetto scuola </a:t>
            </a:r>
            <a:r>
              <a:rPr lang="it-IT" sz="2000" dirty="0" smtClean="0"/>
              <a:t>ovvero il contributo che l’Istituto dà al miglioramento delle competenze degli alunni, a prescindere dai risultati ottenuti.</a:t>
            </a:r>
            <a:endParaRPr lang="it-IT" sz="20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1403648" y="5589240"/>
            <a:ext cx="648072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Elementi utili per la riflessione didattica, 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a livello di Istituto e di classe 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539552" y="188640"/>
            <a:ext cx="3096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Alcuni esempi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9087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Classi 2^ Primaria  - Italiano</a:t>
            </a: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 l="32217" t="37344" r="1973" b="37343"/>
          <a:stretch>
            <a:fillRect/>
          </a:stretch>
        </p:blipFill>
        <p:spPr bwMode="auto">
          <a:xfrm>
            <a:off x="1259632" y="1412776"/>
            <a:ext cx="7488832" cy="23042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07504" y="2348880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Classe 1</a:t>
            </a:r>
          </a:p>
          <a:p>
            <a:r>
              <a:rPr lang="it-IT" sz="1600" dirty="0" smtClean="0"/>
              <a:t>Classe 2</a:t>
            </a:r>
          </a:p>
          <a:p>
            <a:r>
              <a:rPr lang="it-IT" sz="1600" dirty="0" smtClean="0"/>
              <a:t>Classe 3</a:t>
            </a:r>
          </a:p>
          <a:p>
            <a:r>
              <a:rPr lang="it-IT" sz="1600" dirty="0" smtClean="0"/>
              <a:t>Classe 4</a:t>
            </a:r>
          </a:p>
          <a:p>
            <a:r>
              <a:rPr lang="it-IT" sz="1600" dirty="0" smtClean="0"/>
              <a:t>ISTITUTO </a:t>
            </a:r>
            <a:endParaRPr lang="it-IT" sz="1600" dirty="0"/>
          </a:p>
        </p:txBody>
      </p:sp>
      <p:pic>
        <p:nvPicPr>
          <p:cNvPr id="11" name="Immagine 10"/>
          <p:cNvPicPr/>
          <p:nvPr/>
        </p:nvPicPr>
        <p:blipFill>
          <a:blip r:embed="rId3" cstate="print"/>
          <a:srcRect l="33447" t="30416" r="2568" b="46603"/>
          <a:stretch>
            <a:fillRect/>
          </a:stretch>
        </p:blipFill>
        <p:spPr bwMode="auto">
          <a:xfrm>
            <a:off x="1259632" y="4293096"/>
            <a:ext cx="74888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79512" y="5085184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Classe 1</a:t>
            </a:r>
          </a:p>
          <a:p>
            <a:r>
              <a:rPr lang="it-IT" sz="1600" dirty="0" smtClean="0"/>
              <a:t>Classe 2</a:t>
            </a:r>
          </a:p>
          <a:p>
            <a:r>
              <a:rPr lang="it-IT" sz="1600" dirty="0" smtClean="0"/>
              <a:t>Classe 3</a:t>
            </a:r>
          </a:p>
          <a:p>
            <a:r>
              <a:rPr lang="it-IT" sz="1600" dirty="0" smtClean="0"/>
              <a:t>Classe 4</a:t>
            </a:r>
          </a:p>
          <a:p>
            <a:r>
              <a:rPr lang="it-IT" sz="1600" dirty="0" smtClean="0"/>
              <a:t>ISTITUTO </a:t>
            </a:r>
            <a:endParaRPr lang="it-IT" sz="1600" dirty="0"/>
          </a:p>
        </p:txBody>
      </p:sp>
      <p:sp>
        <p:nvSpPr>
          <p:cNvPr id="13" name="Freccia a destra 12"/>
          <p:cNvSpPr/>
          <p:nvPr/>
        </p:nvSpPr>
        <p:spPr>
          <a:xfrm>
            <a:off x="4572000" y="2924944"/>
            <a:ext cx="360040" cy="117727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7812360" y="2420888"/>
            <a:ext cx="360040" cy="117727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203848" y="5733256"/>
            <a:ext cx="360040" cy="117727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23365" t="22438" r="2181" b="19110"/>
          <a:stretch/>
        </p:blipFill>
        <p:spPr bwMode="auto">
          <a:xfrm>
            <a:off x="251520" y="836712"/>
            <a:ext cx="8568952" cy="5328403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302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825</Words>
  <Application>Microsoft Office PowerPoint</Application>
  <PresentationFormat>Presentazione su schermo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Prove INVALSI:  inquadramento normativo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29</cp:revision>
  <dcterms:created xsi:type="dcterms:W3CDTF">2020-11-22T11:37:01Z</dcterms:created>
  <dcterms:modified xsi:type="dcterms:W3CDTF">2020-11-27T07:59:57Z</dcterms:modified>
</cp:coreProperties>
</file>