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55" r:id="rId2"/>
    <p:sldId id="395" r:id="rId3"/>
    <p:sldId id="458" r:id="rId4"/>
    <p:sldId id="380" r:id="rId5"/>
    <p:sldId id="416" r:id="rId6"/>
    <p:sldId id="422" r:id="rId7"/>
    <p:sldId id="423" r:id="rId8"/>
    <p:sldId id="424" r:id="rId9"/>
    <p:sldId id="426" r:id="rId10"/>
    <p:sldId id="427" r:id="rId11"/>
    <p:sldId id="428" r:id="rId12"/>
    <p:sldId id="429" r:id="rId13"/>
    <p:sldId id="430" r:id="rId14"/>
    <p:sldId id="431" r:id="rId15"/>
    <p:sldId id="434" r:id="rId16"/>
    <p:sldId id="465" r:id="rId17"/>
    <p:sldId id="436" r:id="rId18"/>
    <p:sldId id="466" r:id="rId19"/>
    <p:sldId id="437" r:id="rId20"/>
    <p:sldId id="464" r:id="rId21"/>
    <p:sldId id="439" r:id="rId22"/>
    <p:sldId id="441" r:id="rId23"/>
    <p:sldId id="442" r:id="rId24"/>
    <p:sldId id="443" r:id="rId25"/>
    <p:sldId id="420" r:id="rId26"/>
    <p:sldId id="398" r:id="rId27"/>
    <p:sldId id="467" r:id="rId28"/>
  </p:sldIdLst>
  <p:sldSz cx="9144000" cy="6858000" type="screen4x3"/>
  <p:notesSz cx="6797675" cy="987425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33"/>
    <a:srgbClr val="FF00FF"/>
    <a:srgbClr val="00FF00"/>
    <a:srgbClr val="0000FF"/>
    <a:srgbClr val="0033CC"/>
    <a:srgbClr val="FFCC66"/>
    <a:srgbClr val="99FF33"/>
    <a:srgbClr val="33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554" autoAdjust="0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8DC97A-0648-434B-BA53-AE2A97B7D171}" type="datetimeFigureOut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3831295A-9A53-46AE-ADB0-A46987D0D85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2000798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8357E6-0A05-4688-92EE-DC95DEF347A9}" type="datetimeFigureOut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0D594E3D-6F02-4DAE-B740-23AEE82B8A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38388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32CBA9A-A8F5-4BF8-A204-E77E7B88153F}" type="slidenum">
              <a:rPr lang="it-IT" altLang="it-IT" sz="1200"/>
              <a:pPr algn="r" eaLnBrk="1" hangingPunct="1"/>
              <a:t>1</a:t>
            </a:fld>
            <a:endParaRPr lang="it-IT" altLang="it-IT" sz="120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19F44981-E1F5-4A4B-A325-78A7A3418D9F}" type="slidenum">
              <a:rPr lang="it-IT" altLang="it-IT" sz="1200"/>
              <a:pPr algn="r" eaLnBrk="1" hangingPunct="1"/>
              <a:t>1</a:t>
            </a:fld>
            <a:endParaRPr lang="it-IT" altLang="it-IT" sz="1200"/>
          </a:p>
        </p:txBody>
      </p:sp>
      <p:sp>
        <p:nvSpPr>
          <p:cNvPr id="5124" name="Rectangle 7"/>
          <p:cNvSpPr txBox="1">
            <a:spLocks noGrp="1" noChangeArrowheads="1"/>
          </p:cNvSpPr>
          <p:nvPr/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 anchor="b"/>
          <a:lstStyle/>
          <a:p>
            <a:pPr algn="r" eaLnBrk="1" hangingPunct="1"/>
            <a:fld id="{B76E4502-CF09-4CA9-8CF8-6BCAF009B92D}" type="slidenum">
              <a:rPr lang="it-IT" altLang="it-IT" sz="1200">
                <a:latin typeface="Times New Roman" pitchFamily="18" charset="0"/>
              </a:rPr>
              <a:pPr algn="r" eaLnBrk="1" hangingPunct="1"/>
              <a:t>1</a:t>
            </a:fld>
            <a:endParaRPr lang="it-IT" altLang="it-IT" sz="1200">
              <a:latin typeface="Times New Roman" pitchFamily="18" charset="0"/>
            </a:endParaRPr>
          </a:p>
        </p:txBody>
      </p:sp>
      <p:sp>
        <p:nvSpPr>
          <p:cNvPr id="5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38188"/>
            <a:ext cx="4941887" cy="37068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691063"/>
            <a:ext cx="4987925" cy="4445000"/>
          </a:xfrm>
          <a:noFill/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/>
          </a:p>
        </p:txBody>
      </p:sp>
      <p:sp>
        <p:nvSpPr>
          <p:cNvPr id="5127" name="Segnaposto piè di pagina 8"/>
          <p:cNvSpPr txBox="1">
            <a:spLocks noGrp="1"/>
          </p:cNvSpPr>
          <p:nvPr/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281368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721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33450" y="741363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xfrm>
            <a:off x="906463" y="4691063"/>
            <a:ext cx="4984750" cy="44434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53514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0483" name="Segnaposto intestazione 3"/>
          <p:cNvSpPr txBox="1">
            <a:spLocks noGrp="1"/>
          </p:cNvSpPr>
          <p:nvPr/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it-IT" sz="12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94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FCE38-50AB-4CF5-A4E6-BC102BA548DC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A93F6-7FF0-4417-BD73-0652F32E8E9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ADC1C-136E-4169-BF1A-981DB18F6BCA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E687C-33C0-4F36-99A1-0EAC18D6A04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B2342-5D19-4EA2-A267-B98869C42194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7FBFC-AF57-4DC8-926D-370F6664DC8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187D3-F290-4A4B-9CEB-91E1F1D7B088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BD674-0BDD-4864-A896-15349D97647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0E55-C2B0-4AF4-9FBB-780D69F8B0EB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EC1EE-51EA-4BAC-A8DC-145224E3161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2933-AF0D-4722-8AAD-611DBC60B353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04288-8FFB-4BFF-B0D6-FDB0F17A722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B37EC-9515-4850-BE78-DEAF169AA176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88FFF-7135-4151-BF98-774AC5F6684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58DE9-6D82-4CEE-9FED-EB5FC1FDC69B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FD628-E109-4ED0-8EEA-36D735259AF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4CCCE-A5B7-482B-984C-9B08F4510844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04288-889C-48CE-9A00-1DD24F3D02E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F792-74EA-4922-9F55-2F409333CE10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E50E1-460D-4A92-BE19-31C2BCE5086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3A476-E88B-4DBA-9253-9F0C9E579EBC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D1EB1-0BB4-426E-BBDA-D14A5F50A74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B8E636-CF52-4215-B71B-32F7AF71E20B}" type="datetime1">
              <a:rPr lang="it-IT"/>
              <a:pPr>
                <a:defRPr/>
              </a:pPr>
              <a:t>14/10/20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it-IT" altLang="it-IT"/>
              <a:t>Servizio Orientamento EnAIP Veneto - ASF Padova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68DE5AE-F5C9-4322-A51B-482E81F07CE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crizioni.istruzione.it/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 txBox="1">
            <a:spLocks noChangeArrowheads="1"/>
          </p:cNvSpPr>
          <p:nvPr/>
        </p:nvSpPr>
        <p:spPr bwMode="auto">
          <a:xfrm>
            <a:off x="323528" y="332656"/>
            <a:ext cx="2160240" cy="44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it-IT" altLang="it-IT" sz="2000" b="1" dirty="0">
                <a:solidFill>
                  <a:srgbClr val="0033CC"/>
                </a:solidFill>
                <a:latin typeface="Comic Sans MS" pitchFamily="66" charset="0"/>
              </a:rPr>
              <a:t>Nicola Verza</a:t>
            </a:r>
          </a:p>
          <a:p>
            <a:pPr algn="ctr" eaLnBrk="1" hangingPunct="1">
              <a:lnSpc>
                <a:spcPct val="90000"/>
              </a:lnSpc>
            </a:pPr>
            <a:endParaRPr lang="it-IT" altLang="it-IT" sz="2000" b="1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4100" name="Segnaposto numero diapositiva 7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678E4C1A-5E99-407B-8A2D-AB82925044C8}" type="slidenum">
              <a:rPr lang="it-IT" altLang="it-IT" sz="1200">
                <a:solidFill>
                  <a:srgbClr val="898989"/>
                </a:solidFill>
                <a:latin typeface="Comic Sans MS" pitchFamily="66" charset="0"/>
              </a:rPr>
              <a:pPr algn="r" eaLnBrk="1" hangingPunct="1"/>
              <a:t>1</a:t>
            </a:fld>
            <a:endParaRPr lang="it-IT" altLang="it-IT" sz="1200">
              <a:solidFill>
                <a:srgbClr val="898989"/>
              </a:solidFill>
              <a:latin typeface="Comic Sans MS" pitchFamily="66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804248" y="332656"/>
            <a:ext cx="1728192" cy="44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it-IT" altLang="it-IT" sz="2000" b="1" dirty="0">
                <a:solidFill>
                  <a:srgbClr val="0033CC"/>
                </a:solidFill>
                <a:latin typeface="Comic Sans MS" pitchFamily="66" charset="0"/>
              </a:rPr>
              <a:t>Formatore 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59024" y="1225874"/>
            <a:ext cx="8045424" cy="63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it-IT" altLang="it-IT" sz="4000" b="1" dirty="0">
                <a:solidFill>
                  <a:srgbClr val="FF0000"/>
                </a:solidFill>
                <a:latin typeface="Comic Sans MS" pitchFamily="66" charset="0"/>
              </a:rPr>
              <a:t>Orientamento Scolastico 2019</a:t>
            </a:r>
          </a:p>
          <a:p>
            <a:pPr algn="ctr" eaLnBrk="1" hangingPunct="1">
              <a:lnSpc>
                <a:spcPct val="90000"/>
              </a:lnSpc>
            </a:pPr>
            <a:endParaRPr lang="it-IT" altLang="it-IT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549288" y="2308732"/>
            <a:ext cx="8045424" cy="1229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it-IT" altLang="it-IT" sz="4000" b="1" dirty="0">
                <a:solidFill>
                  <a:srgbClr val="0033CC"/>
                </a:solidFill>
                <a:latin typeface="Comic Sans MS" pitchFamily="66" charset="0"/>
              </a:rPr>
              <a:t>Istituto Comprensivo di Camposampiero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5" y="4308475"/>
            <a:ext cx="3399365" cy="2549525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62338" y="3411834"/>
            <a:ext cx="2236516" cy="4655815"/>
          </a:xfrm>
          <a:prstGeom prst="rect">
            <a:avLst/>
          </a:prstGeom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943754" y="3939567"/>
            <a:ext cx="3284430" cy="44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endParaRPr lang="it-IT" altLang="it-IT" sz="2400" b="1" dirty="0">
              <a:solidFill>
                <a:srgbClr val="00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body" idx="1"/>
          </p:nvPr>
        </p:nvSpPr>
        <p:spPr>
          <a:xfrm>
            <a:off x="395288" y="908720"/>
            <a:ext cx="8229600" cy="5400600"/>
          </a:xfrm>
        </p:spPr>
        <p:txBody>
          <a:bodyPr/>
          <a:lstStyle/>
          <a:p>
            <a:pPr marL="355600" indent="-355600">
              <a:lnSpc>
                <a:spcPct val="80000"/>
              </a:lnSpc>
              <a:buFont typeface="Arial" charset="0"/>
              <a:buAutoNum type="arabicPeriod"/>
            </a:pPr>
            <a:r>
              <a:rPr lang="it-IT" altLang="it-IT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MECCANICA, MECCATRONICA ED ENERGIA</a:t>
            </a:r>
          </a:p>
          <a:p>
            <a:pPr marL="355600" indent="-355600">
              <a:lnSpc>
                <a:spcPct val="80000"/>
              </a:lnSpc>
              <a:buFont typeface="Arial" charset="0"/>
              <a:buAutoNum type="arabicPeriod"/>
            </a:pPr>
            <a:endParaRPr lang="it-IT" altLang="it-IT" sz="600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None/>
            </a:pPr>
            <a:r>
              <a:rPr lang="it-IT" altLang="it-IT" sz="2000" b="1" dirty="0">
                <a:latin typeface="Arial" charset="0"/>
                <a:cs typeface="Arial" charset="0"/>
              </a:rPr>
              <a:t>Competenze per la progettazione, costruzione e collaudo di dispositivi e prodotti.</a:t>
            </a:r>
          </a:p>
          <a:p>
            <a:pPr marL="355600" indent="-355600">
              <a:lnSpc>
                <a:spcPct val="80000"/>
              </a:lnSpc>
              <a:buFont typeface="Arial" charset="0"/>
              <a:buNone/>
            </a:pPr>
            <a:endParaRPr lang="it-IT" altLang="it-IT" sz="600" b="1" dirty="0">
              <a:latin typeface="Arial" charset="0"/>
              <a:cs typeface="Arial" charset="0"/>
            </a:endParaRP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Meccanica e meccatronica</a:t>
            </a: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Energia</a:t>
            </a:r>
          </a:p>
          <a:p>
            <a:pPr marL="355600" indent="-3556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endParaRPr lang="it-IT" altLang="it-IT" sz="2000" dirty="0">
              <a:latin typeface="Arial" charset="0"/>
              <a:cs typeface="Arial" charset="0"/>
            </a:endParaRPr>
          </a:p>
          <a:p>
            <a:pPr marL="457200" indent="-4572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AutoNum type="arabicPeriod" startAt="2"/>
            </a:pPr>
            <a:r>
              <a:rPr lang="it-IT" altLang="it-IT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TRASPORTI  E LOGISTICA</a:t>
            </a:r>
          </a:p>
          <a:p>
            <a:pPr marL="457200" indent="-4572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AutoNum type="arabicPeriod" startAt="2"/>
            </a:pPr>
            <a:endParaRPr lang="it-IT" altLang="it-IT" sz="600" b="1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None/>
            </a:pPr>
            <a:r>
              <a:rPr lang="it-IT" altLang="it-IT" sz="2000" b="1" dirty="0">
                <a:latin typeface="Arial" charset="0"/>
                <a:cs typeface="Arial" charset="0"/>
              </a:rPr>
              <a:t>Competenze per la progettazione, realizzazione e mantenimento in efficienza dei mezzi e degli impianti ad essi relativi.</a:t>
            </a: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endParaRPr lang="it-IT" altLang="it-IT" sz="600" dirty="0">
              <a:latin typeface="Arial" charset="0"/>
              <a:cs typeface="Arial" charset="0"/>
            </a:endParaRP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Costruzione del mezzo</a:t>
            </a: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Conduzione del mezzo</a:t>
            </a: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Logistica</a:t>
            </a:r>
          </a:p>
          <a:p>
            <a:pPr marL="355600" indent="-3556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endParaRPr lang="it-IT" altLang="it-IT" sz="2000" dirty="0">
              <a:latin typeface="Arial" charset="0"/>
              <a:cs typeface="Arial" charset="0"/>
            </a:endParaRPr>
          </a:p>
          <a:p>
            <a:pPr marL="457200" indent="-4572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AutoNum type="arabicPeriod" startAt="3"/>
            </a:pPr>
            <a:r>
              <a:rPr lang="it-IT" altLang="it-IT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ELETTRONICA ED ELETTROTECNICA </a:t>
            </a:r>
          </a:p>
          <a:p>
            <a:pPr marL="457200" indent="-4572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AutoNum type="arabicPeriod" startAt="3"/>
            </a:pPr>
            <a:endParaRPr lang="it-IT" altLang="it-IT" sz="600" b="1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r>
              <a:rPr lang="it-IT" altLang="it-IT" sz="2000" b="1" dirty="0">
                <a:latin typeface="Arial" charset="0"/>
                <a:cs typeface="Arial" charset="0"/>
              </a:rPr>
              <a:t>Competenze per l’utilizzo di materiali e tecnologie per la costruzione di sistemi elettrici, elettronici, macchine elettriche e sistemi di automazione.</a:t>
            </a:r>
          </a:p>
          <a:p>
            <a:pPr marL="355600" indent="-3556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endParaRPr lang="it-IT" altLang="it-IT" sz="600" b="1" dirty="0">
              <a:latin typeface="Arial" charset="0"/>
              <a:cs typeface="Arial" charset="0"/>
            </a:endParaRP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b="1" dirty="0">
                <a:latin typeface="Arial" charset="0"/>
                <a:cs typeface="Arial" charset="0"/>
              </a:rPr>
              <a:t>	</a:t>
            </a:r>
            <a:r>
              <a:rPr lang="it-IT" altLang="it-IT" sz="2000" dirty="0">
                <a:latin typeface="Arial" charset="0"/>
                <a:cs typeface="Arial" charset="0"/>
              </a:rPr>
              <a:t>Elettronica ed Elettrotecnica</a:t>
            </a: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Automazione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836836" y="214313"/>
            <a:ext cx="55147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it-IT" altLang="it-IT" sz="3200" b="1" dirty="0">
                <a:solidFill>
                  <a:srgbClr val="0000FF"/>
                </a:solidFill>
                <a:latin typeface="Calibri" pitchFamily="34" charset="0"/>
              </a:rPr>
              <a:t>SETTORE TECNOLOGICO </a:t>
            </a:r>
            <a:r>
              <a:rPr lang="it-IT" altLang="it-IT" sz="2000" b="1" dirty="0">
                <a:solidFill>
                  <a:srgbClr val="0000FF"/>
                </a:solidFill>
                <a:latin typeface="Calibri" pitchFamily="34" charset="0"/>
              </a:rPr>
              <a:t>(9 indirizzi)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3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38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38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38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8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body" idx="1"/>
          </p:nvPr>
        </p:nvSpPr>
        <p:spPr>
          <a:xfrm>
            <a:off x="468313" y="188640"/>
            <a:ext cx="8467724" cy="6192838"/>
          </a:xfrm>
        </p:spPr>
        <p:txBody>
          <a:bodyPr/>
          <a:lstStyle/>
          <a:p>
            <a:pPr marL="88900" indent="-88900" algn="ctr">
              <a:buFont typeface="Arial" charset="0"/>
              <a:buNone/>
            </a:pPr>
            <a:endParaRPr lang="it-IT" altLang="it-IT" sz="20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88900" indent="-889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r>
              <a:rPr lang="it-IT" altLang="it-IT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4. INFORMATICA E TELECOMUNICAZIONI </a:t>
            </a:r>
          </a:p>
          <a:p>
            <a:pPr marL="88900" indent="-889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endParaRPr lang="it-IT" altLang="it-IT" sz="600" b="1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it-IT" altLang="it-IT" sz="2000" b="1" dirty="0">
                <a:latin typeface="Arial" charset="0"/>
              </a:rPr>
              <a:t>Competenze nel campo dei sistemi informatici, tecnologie web al fine di progettare, realizzare ed installare sistemi di elaborazione dati e sistemi multimediali.</a:t>
            </a:r>
          </a:p>
          <a:p>
            <a:pPr marL="88900" indent="-889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endParaRPr lang="it-IT" altLang="it-IT" sz="600" b="1" dirty="0">
              <a:latin typeface="Arial" charset="0"/>
              <a:cs typeface="Arial" charset="0"/>
            </a:endParaRP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Informatica</a:t>
            </a: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Telecomunicazioni</a:t>
            </a:r>
          </a:p>
          <a:p>
            <a:pPr marL="88900" indent="-889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endParaRPr lang="it-IT" altLang="it-IT" sz="2000" dirty="0">
              <a:latin typeface="Arial" charset="0"/>
              <a:cs typeface="Arial" charset="0"/>
            </a:endParaRPr>
          </a:p>
          <a:p>
            <a:pPr marL="88900" indent="-88900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5. GRAFICA E COMUNICAZIONE</a:t>
            </a:r>
          </a:p>
          <a:p>
            <a:pPr marL="88900" indent="-88900" eaLnBrk="1" hangingPunct="1">
              <a:spcBef>
                <a:spcPct val="0"/>
              </a:spcBef>
              <a:buFontTx/>
              <a:buNone/>
            </a:pPr>
            <a:endParaRPr lang="it-IT" altLang="it-IT" sz="600" b="1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it-IT" altLang="it-IT" sz="2000" b="1" dirty="0">
                <a:latin typeface="Arial" charset="0"/>
              </a:rPr>
              <a:t>Competenze nella comunicazione interpersonale di massa e sa utilizzare le tecnologie per produrla.</a:t>
            </a:r>
          </a:p>
          <a:p>
            <a:pPr marL="88900" indent="-88900" eaLnBrk="1" hangingPunct="1">
              <a:spcBef>
                <a:spcPct val="0"/>
              </a:spcBef>
              <a:buFontTx/>
              <a:buNone/>
            </a:pPr>
            <a:endParaRPr lang="it-IT" altLang="it-IT" sz="600" b="1" dirty="0">
              <a:latin typeface="Arial" charset="0"/>
              <a:cs typeface="Arial" charset="0"/>
            </a:endParaRP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Grafica e Comunicazione</a:t>
            </a:r>
          </a:p>
          <a:p>
            <a:pPr marL="88900" indent="-8890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endParaRPr lang="it-IT" altLang="it-IT" sz="2000" dirty="0">
              <a:latin typeface="Arial" charset="0"/>
              <a:cs typeface="Arial" charset="0"/>
            </a:endParaRPr>
          </a:p>
          <a:p>
            <a:pPr marL="88900" indent="-88900">
              <a:buFont typeface="Arial" charset="0"/>
              <a:buNone/>
            </a:pPr>
            <a:r>
              <a:rPr lang="it-IT" altLang="it-IT" sz="2400" b="1" dirty="0">
                <a:solidFill>
                  <a:srgbClr val="0000FF"/>
                </a:solidFill>
              </a:rPr>
              <a:t>6</a:t>
            </a:r>
            <a:r>
              <a:rPr lang="it-IT" altLang="it-IT" sz="2400" b="1" dirty="0">
                <a:solidFill>
                  <a:srgbClr val="0000FF"/>
                </a:solidFill>
                <a:latin typeface="Arial Rounded MT Bold" pitchFamily="34" charset="0"/>
              </a:rPr>
              <a:t>. </a:t>
            </a:r>
            <a:r>
              <a:rPr lang="it-IT" altLang="it-IT" sz="2000" b="1" dirty="0">
                <a:solidFill>
                  <a:srgbClr val="0000FF"/>
                </a:solidFill>
                <a:latin typeface="Arial" charset="0"/>
              </a:rPr>
              <a:t>CHIMICA, MATERIALI E BIOTECNOLOGIE</a:t>
            </a:r>
          </a:p>
          <a:p>
            <a:pPr marL="88900" indent="-88900">
              <a:buFont typeface="Arial" charset="0"/>
              <a:buNone/>
            </a:pPr>
            <a:endParaRPr lang="it-IT" altLang="it-IT" sz="300" b="1" dirty="0">
              <a:solidFill>
                <a:srgbClr val="0000FF"/>
              </a:solidFill>
              <a:latin typeface="Arial" charset="0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buFont typeface="Arial" charset="0"/>
              <a:buNone/>
            </a:pPr>
            <a:r>
              <a:rPr lang="it-IT" altLang="it-IT" sz="2000" b="1" dirty="0">
                <a:latin typeface="Arial" charset="0"/>
              </a:rPr>
              <a:t>Competenze nel campo dei materiali, delle analisi chimico-biologiche, per la prevenzione e gestione di situazioni a rischio ambientale e sanitario</a:t>
            </a:r>
            <a:endParaRPr lang="it-IT" altLang="it-IT" sz="2000" dirty="0">
              <a:latin typeface="Arial" charset="0"/>
            </a:endParaRP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endParaRPr lang="it-IT" altLang="it-IT" sz="600" dirty="0">
              <a:latin typeface="Arial" charset="0"/>
            </a:endParaRP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   Chimica e materiali</a:t>
            </a: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Biotecnologie ambientali</a:t>
            </a:r>
          </a:p>
          <a:p>
            <a:pPr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	Biotecnologie sanitarie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4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4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4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74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741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body" idx="1"/>
          </p:nvPr>
        </p:nvSpPr>
        <p:spPr>
          <a:xfrm>
            <a:off x="468313" y="260350"/>
            <a:ext cx="8229600" cy="6192838"/>
          </a:xfrm>
        </p:spPr>
        <p:txBody>
          <a:bodyPr/>
          <a:lstStyle/>
          <a:p>
            <a:pPr marL="609600" indent="-609600" algn="ctr">
              <a:buFont typeface="Arial" charset="0"/>
              <a:buNone/>
            </a:pPr>
            <a:endParaRPr lang="it-IT" altLang="it-IT" sz="4400" b="1"/>
          </a:p>
          <a:p>
            <a:pPr marL="609600" indent="-609600" algn="ctr">
              <a:buFont typeface="Arial" charset="0"/>
              <a:buNone/>
            </a:pPr>
            <a:endParaRPr lang="it-IT" altLang="it-IT" sz="2800" b="1">
              <a:latin typeface="Arial" charset="0"/>
              <a:cs typeface="Arial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3850" y="365125"/>
            <a:ext cx="8496300" cy="508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altLang="it-IT" sz="2000" b="1" dirty="0">
                <a:solidFill>
                  <a:srgbClr val="0000FF"/>
                </a:solidFill>
              </a:rPr>
              <a:t>7. SISTEMA MODA</a:t>
            </a:r>
          </a:p>
          <a:p>
            <a:pPr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b="1" dirty="0"/>
              <a:t>Competenze ideativo - creative, progettuali e di marketing del  settore tessile, abbigliamento calzature e accessori moda.</a:t>
            </a:r>
          </a:p>
          <a:p>
            <a:pPr marL="85725" indent="-85725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endParaRPr lang="it-IT" altLang="it-IT" sz="600" b="1" dirty="0"/>
          </a:p>
          <a:p>
            <a:pPr marL="342900"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Arial" charset="0"/>
              <a:buChar char="•"/>
            </a:pPr>
            <a:r>
              <a:rPr lang="it-IT" altLang="it-IT" sz="2000" dirty="0"/>
              <a:t>	Tessile, abbigliamento e moda</a:t>
            </a:r>
          </a:p>
          <a:p>
            <a:pPr marL="342900"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Arial" charset="0"/>
              <a:buChar char="•"/>
            </a:pPr>
            <a:r>
              <a:rPr lang="it-IT" altLang="it-IT" sz="2000" dirty="0"/>
              <a:t>	Calzature e moda</a:t>
            </a:r>
          </a:p>
          <a:p>
            <a:pPr eaLnBrk="1" hangingPunct="1"/>
            <a:endParaRPr lang="it-IT" altLang="it-IT" sz="1000" dirty="0"/>
          </a:p>
          <a:p>
            <a:pPr eaLnBrk="1" hangingPunct="1"/>
            <a:r>
              <a:rPr lang="it-IT" altLang="it-IT" sz="2000" b="1" dirty="0">
                <a:solidFill>
                  <a:srgbClr val="0000FF"/>
                </a:solidFill>
              </a:rPr>
              <a:t>8. AGRARIA, AGROALIMENTARE E AGROINDUSTRIA</a:t>
            </a:r>
          </a:p>
          <a:p>
            <a:pPr marL="85725" indent="-85725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b="1" dirty="0"/>
              <a:t>Competenze nell’organizzazione e gestione delle attività produttive con attenzione alla qualità dei prodotti e al rispetto dell’ambiente.</a:t>
            </a:r>
          </a:p>
          <a:p>
            <a:pPr marL="85725" indent="-85725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endParaRPr lang="it-IT" altLang="it-IT" sz="600" b="1" dirty="0"/>
          </a:p>
          <a:p>
            <a:pPr marL="342900"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Arial" charset="0"/>
              <a:buChar char="•"/>
            </a:pPr>
            <a:r>
              <a:rPr lang="it-IT" altLang="it-IT" sz="2000" b="1" dirty="0"/>
              <a:t>	</a:t>
            </a:r>
            <a:r>
              <a:rPr lang="it-IT" altLang="it-IT" sz="2000" dirty="0"/>
              <a:t>Produzioni e trasformazioni</a:t>
            </a:r>
          </a:p>
          <a:p>
            <a:pPr marL="342900"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Arial" charset="0"/>
              <a:buChar char="•"/>
            </a:pPr>
            <a:r>
              <a:rPr lang="it-IT" altLang="it-IT" sz="2000" dirty="0"/>
              <a:t>	Gestione dell’ambiente e del territorio</a:t>
            </a:r>
          </a:p>
          <a:p>
            <a:pPr marL="342900"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Arial" charset="0"/>
              <a:buChar char="•"/>
            </a:pPr>
            <a:r>
              <a:rPr lang="it-IT" altLang="it-IT" sz="2000" dirty="0"/>
              <a:t>	Viticoltura e enologia</a:t>
            </a:r>
          </a:p>
          <a:p>
            <a:pPr eaLnBrk="1" hangingPunct="1"/>
            <a:endParaRPr lang="it-IT" altLang="it-IT" sz="1000" b="1" dirty="0">
              <a:solidFill>
                <a:srgbClr val="0000FF"/>
              </a:solidFill>
            </a:endParaRPr>
          </a:p>
          <a:p>
            <a:pPr eaLnBrk="1" hangingPunct="1"/>
            <a:r>
              <a:rPr lang="it-IT" altLang="it-IT" sz="2000" b="1" dirty="0">
                <a:solidFill>
                  <a:srgbClr val="0000FF"/>
                </a:solidFill>
              </a:rPr>
              <a:t>9. COSTRUZIONI, AMBIENTE E TERRITORIO</a:t>
            </a:r>
          </a:p>
          <a:p>
            <a:pPr marL="85725" indent="-85725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b="1" dirty="0"/>
              <a:t>Competenze nel campo di materiali, macchine e dispositivi impiegati nelle industrie delle costruzioni, utilizza strumenti di rilievo e sistemi informatici per l’elaborazione dei dati.</a:t>
            </a:r>
          </a:p>
          <a:p>
            <a:pPr marL="85725" indent="-85725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endParaRPr lang="it-IT" altLang="it-IT" sz="600" dirty="0"/>
          </a:p>
          <a:p>
            <a:pPr marL="342900"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Arial" charset="0"/>
              <a:buChar char="•"/>
            </a:pPr>
            <a:r>
              <a:rPr lang="it-IT" altLang="it-IT" sz="2000" dirty="0"/>
              <a:t>  Costruzioni, ambiente e territorio</a:t>
            </a:r>
          </a:p>
          <a:p>
            <a:pPr marL="342900"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buFont typeface="Arial" charset="0"/>
              <a:buChar char="•"/>
            </a:pPr>
            <a:r>
              <a:rPr lang="it-IT" altLang="it-IT" sz="2000" b="1" dirty="0"/>
              <a:t>  </a:t>
            </a:r>
            <a:r>
              <a:rPr lang="it-IT" altLang="it-IT" sz="2000" dirty="0"/>
              <a:t>Geotecnico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84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195388"/>
            <a:ext cx="8362950" cy="3889375"/>
          </a:xfrm>
        </p:spPr>
        <p:txBody>
          <a:bodyPr/>
          <a:lstStyle/>
          <a:p>
            <a:pPr eaLnBrk="1" hangingPunct="1"/>
            <a:r>
              <a:rPr lang="it-IT" altLang="it-IT" sz="2600" dirty="0"/>
              <a:t>Valorizzazione della didattica laboratoriale</a:t>
            </a:r>
          </a:p>
          <a:p>
            <a:pPr eaLnBrk="1" hangingPunct="1"/>
            <a:endParaRPr lang="it-IT" altLang="it-IT" sz="800" dirty="0"/>
          </a:p>
          <a:p>
            <a:pPr eaLnBrk="1" hangingPunct="1"/>
            <a:r>
              <a:rPr lang="it-IT" altLang="it-IT" sz="2600" dirty="0"/>
              <a:t>Rapporto più forte scuola/mondo del lavoro: Percorso Competenze Trasversali e Orientamento (PCTO) ex Alternanza Scuola Lavoro (almeno 150 ore nel triennio)</a:t>
            </a:r>
          </a:p>
          <a:p>
            <a:pPr eaLnBrk="1" hangingPunct="1"/>
            <a:endParaRPr lang="it-IT" altLang="it-IT" sz="800" dirty="0"/>
          </a:p>
          <a:p>
            <a:pPr eaLnBrk="1" hangingPunct="1"/>
            <a:r>
              <a:rPr lang="it-IT" altLang="it-IT" sz="2600" dirty="0"/>
              <a:t>32 ore settimanali</a:t>
            </a:r>
            <a:endParaRPr lang="it-IT" altLang="it-IT" sz="2600" u="sng" dirty="0"/>
          </a:p>
        </p:txBody>
      </p:sp>
      <p:sp>
        <p:nvSpPr>
          <p:cNvPr id="19459" name="Segnaposto piè di pagina 3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it-IT" alt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684213" y="620713"/>
            <a:ext cx="7920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250825" y="188913"/>
            <a:ext cx="864235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IL SISTEMA DEGLI ISTITUTI TECNICI 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magin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269" y="116632"/>
            <a:ext cx="8907462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1975"/>
          </a:xfrm>
        </p:spPr>
        <p:txBody>
          <a:bodyPr/>
          <a:lstStyle/>
          <a:p>
            <a:br>
              <a:rPr lang="it-IT" altLang="it-IT" sz="3600" b="1"/>
            </a:br>
            <a:endParaRPr lang="it-IT" altLang="it-IT" sz="3200" b="1">
              <a:solidFill>
                <a:schemeClr val="accent2"/>
              </a:solidFill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22473" y="836613"/>
            <a:ext cx="8942015" cy="6021387"/>
          </a:xfrm>
        </p:spPr>
        <p:txBody>
          <a:bodyPr/>
          <a:lstStyle/>
          <a:p>
            <a:pPr marL="444500" indent="-444500" algn="ctr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it-IT" altLang="it-IT" sz="2400" b="1" dirty="0">
              <a:solidFill>
                <a:srgbClr val="00CC00"/>
              </a:solidFill>
              <a:latin typeface="Arial" charset="0"/>
              <a:cs typeface="Arial" charset="0"/>
            </a:endParaRPr>
          </a:p>
          <a:p>
            <a:pPr marL="444500" indent="-444500" algn="just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AutoNum type="arabicPeriod"/>
            </a:pPr>
            <a:r>
              <a:rPr 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AGRICOLTURA, SVILUPPO RURALE, VALORIZZAZIONE DEI PRODOTTI DEL TERRITORIO E GESTIONE DELLE RISORSE FORESTALI E MONTANE</a:t>
            </a:r>
            <a:endParaRPr lang="it-IT" altLang="it-IT" sz="2000" b="1" dirty="0">
              <a:solidFill>
                <a:srgbClr val="00CC00"/>
              </a:solidFill>
              <a:latin typeface="Arial" charset="0"/>
              <a:cs typeface="Arial" charset="0"/>
            </a:endParaRPr>
          </a:p>
          <a:p>
            <a:pPr marL="444500" indent="-444500" algn="just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r>
              <a:rPr lang="it-IT" altLang="it-IT" sz="2000" b="1" dirty="0">
                <a:latin typeface="Arial" charset="0"/>
                <a:cs typeface="Arial" charset="0"/>
              </a:rPr>
              <a:t>      </a:t>
            </a:r>
            <a:r>
              <a:rPr lang="it-IT" sz="2000" b="1" dirty="0">
                <a:latin typeface="Arial" charset="0"/>
                <a:cs typeface="Arial" charset="0"/>
              </a:rPr>
              <a:t>Competenze nella produzione, valorizzazione e commercializzazione dei prodotti agricoli, agroindustriali e forestali. Interviene nella gestione dei sistemi di allevamento e forestali.  </a:t>
            </a:r>
            <a:endParaRPr lang="it-IT" altLang="it-IT" sz="2000" b="1" dirty="0">
              <a:latin typeface="Arial" charset="0"/>
              <a:cs typeface="Arial" charset="0"/>
            </a:endParaRPr>
          </a:p>
          <a:p>
            <a:pPr marL="444500" indent="-4445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it-IT" altLang="it-IT" sz="2000" b="1" dirty="0">
              <a:latin typeface="Arial" charset="0"/>
              <a:cs typeface="Arial" charset="0"/>
            </a:endParaRPr>
          </a:p>
          <a:p>
            <a:pPr marL="444500" indent="-4445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2.   </a:t>
            </a:r>
            <a:r>
              <a:rPr 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PESCA COMMERCIALE E PRODUZIONI ITTICHE</a:t>
            </a: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 </a:t>
            </a:r>
          </a:p>
          <a:p>
            <a:pPr marL="444500" indent="-444500" algn="just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r>
              <a:rPr lang="it-IT" sz="2400" b="1" dirty="0">
                <a:solidFill>
                  <a:srgbClr val="00CC00"/>
                </a:solidFill>
                <a:latin typeface="Arial" charset="0"/>
                <a:cs typeface="Arial" charset="0"/>
              </a:rPr>
              <a:t>     </a:t>
            </a:r>
            <a:r>
              <a:rPr lang="it-IT" sz="2000" b="1" dirty="0">
                <a:latin typeface="Arial" charset="0"/>
                <a:cs typeface="Arial" charset="0"/>
              </a:rPr>
              <a:t>Competenze per partecipare ai processi e alla logistica della pesca e delle produzioni ittiche lungo tutto la filiera produttiva.</a:t>
            </a:r>
          </a:p>
          <a:p>
            <a:pPr marL="444500" indent="-4445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it-IT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457200" indent="-4572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3"/>
            </a:pP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INDUSTRIA E ARTIGIANATO PER IL MADE IN ITALY</a:t>
            </a:r>
          </a:p>
          <a:p>
            <a:pPr marL="442913" indent="-442913" algn="just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it-IT" altLang="it-IT" sz="2400" b="1" dirty="0">
                <a:latin typeface="Arial" charset="0"/>
                <a:cs typeface="Arial" charset="0"/>
              </a:rPr>
              <a:t>     </a:t>
            </a:r>
            <a:r>
              <a:rPr lang="it-IT" altLang="it-IT" sz="2000" b="1" dirty="0">
                <a:latin typeface="Arial" charset="0"/>
                <a:cs typeface="Arial" charset="0"/>
              </a:rPr>
              <a:t>Competenze per intervenire </a:t>
            </a:r>
            <a:r>
              <a:rPr lang="it-IT" sz="2000" b="1" dirty="0">
                <a:latin typeface="Arial" charset="0"/>
                <a:cs typeface="Arial" charset="0"/>
              </a:rPr>
              <a:t>nei processi di fabbricazione, lavorazione, assemblaggio e commercializzazione di prodotti industriali e artigianali. </a:t>
            </a:r>
            <a:endParaRPr lang="it-IT" altLang="it-IT" sz="2000" b="1" dirty="0">
              <a:latin typeface="Arial" charset="0"/>
              <a:cs typeface="Arial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50825" y="188913"/>
            <a:ext cx="864235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IL SISTEMA DEGLI ISTITUTI PROFESSIONALI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1975"/>
          </a:xfrm>
        </p:spPr>
        <p:txBody>
          <a:bodyPr/>
          <a:lstStyle/>
          <a:p>
            <a:br>
              <a:rPr lang="it-IT" altLang="it-IT" sz="3600" b="1"/>
            </a:br>
            <a:endParaRPr lang="it-IT" altLang="it-IT" sz="3200" b="1">
              <a:solidFill>
                <a:schemeClr val="accent2"/>
              </a:solidFill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89694" y="804511"/>
            <a:ext cx="8964612" cy="5360793"/>
          </a:xfrm>
        </p:spPr>
        <p:txBody>
          <a:bodyPr/>
          <a:lstStyle/>
          <a:p>
            <a:pPr marL="444500" indent="-4445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it-IT" altLang="it-IT" sz="2000" b="1" dirty="0">
              <a:latin typeface="Arial" charset="0"/>
              <a:cs typeface="Arial" charset="0"/>
            </a:endParaRPr>
          </a:p>
          <a:p>
            <a:pPr marL="457200" indent="-4572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4"/>
            </a:pP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MANUTENZIONE E ASSISTENZA TECNICA</a:t>
            </a:r>
          </a:p>
          <a:p>
            <a:pPr marL="444500" indent="-4445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it-IT" altLang="it-IT" sz="500" b="1" dirty="0">
              <a:solidFill>
                <a:srgbClr val="00FF00"/>
              </a:solidFill>
              <a:latin typeface="Arial" charset="0"/>
              <a:cs typeface="Arial" charset="0"/>
            </a:endParaRPr>
          </a:p>
          <a:p>
            <a:pPr marL="442913" indent="1588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it-IT" altLang="it-IT" sz="2000" b="1" dirty="0">
                <a:latin typeface="Arial" charset="0"/>
                <a:cs typeface="Arial" charset="0"/>
              </a:rPr>
              <a:t>Gestisce, organizza, effettua interventi di installazione e manutenzione e collaudo di piccoli sistemi, impianti e apparati tecnologici.</a:t>
            </a:r>
          </a:p>
          <a:p>
            <a:pPr marL="442913" indent="-442913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it-IT" altLang="it-IT" sz="2000" b="1" dirty="0">
              <a:latin typeface="Arial" charset="0"/>
              <a:cs typeface="Arial" charset="0"/>
            </a:endParaRPr>
          </a:p>
          <a:p>
            <a:pPr marL="457200" indent="-4572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5"/>
            </a:pP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GESTIONE DELLE ACQUE E RISANAMENTO AMBIENTALE</a:t>
            </a:r>
          </a:p>
          <a:p>
            <a:pPr marL="457200" indent="-4572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5"/>
            </a:pPr>
            <a:endParaRPr lang="it-IT" altLang="it-IT" sz="400" b="1" dirty="0">
              <a:solidFill>
                <a:srgbClr val="00CC00"/>
              </a:solidFill>
              <a:latin typeface="Arial" charset="0"/>
              <a:cs typeface="Arial" charset="0"/>
            </a:endParaRPr>
          </a:p>
          <a:p>
            <a:pPr marL="360363" indent="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r>
              <a:rPr lang="it-IT" sz="2000" b="1" dirty="0">
                <a:latin typeface="Arial" charset="0"/>
                <a:cs typeface="Arial" charset="0"/>
              </a:rPr>
              <a:t>Tutela e  gestione delle acque sotterranee, di superficie e marine. Gestione delle reti idriche e fognarie, degli impianti e nelle attività di risanamento.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it-IT" altLang="it-IT" sz="2000" b="1" dirty="0">
              <a:latin typeface="Arial" charset="0"/>
              <a:cs typeface="Arial" charset="0"/>
            </a:endParaRPr>
          </a:p>
          <a:p>
            <a:pPr marL="457200" indent="-4572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6"/>
            </a:pP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SERVIZI COMMERCIALI</a:t>
            </a:r>
          </a:p>
          <a:p>
            <a:pPr marL="457200" indent="-4572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6"/>
            </a:pPr>
            <a:endParaRPr lang="it-IT" altLang="it-IT" sz="500" b="1" dirty="0">
              <a:solidFill>
                <a:srgbClr val="00CC00"/>
              </a:solidFill>
              <a:latin typeface="Arial" charset="0"/>
              <a:cs typeface="Arial" charset="0"/>
            </a:endParaRPr>
          </a:p>
          <a:p>
            <a:pPr marL="444500" indent="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r>
              <a:rPr lang="it-IT" altLang="it-IT" sz="2000" b="1" dirty="0">
                <a:latin typeface="Arial" charset="0"/>
                <a:cs typeface="Arial" charset="0"/>
              </a:rPr>
              <a:t>Competenze che permettono di supportare le aziende nei processi amministrativi e nelle attività di promozione delle vendite.</a:t>
            </a:r>
          </a:p>
          <a:p>
            <a:pPr marL="360363" indent="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endParaRPr lang="it-IT" altLang="it-IT" sz="2000" b="1" dirty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endParaRPr lang="it-IT" sz="2400" b="1" dirty="0"/>
          </a:p>
          <a:p>
            <a:pPr marL="0" indent="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endParaRPr lang="it-IT" sz="2400" dirty="0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50825" y="188913"/>
            <a:ext cx="864235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IL SISTEMA DEGLI ISTITUTI PROFESSIONALI </a:t>
            </a:r>
          </a:p>
        </p:txBody>
      </p:sp>
    </p:spTree>
    <p:extLst>
      <p:ext uri="{BB962C8B-B14F-4D97-AF65-F5344CB8AC3E}">
        <p14:creationId xmlns:p14="http://schemas.microsoft.com/office/powerpoint/2010/main" val="373013658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body" idx="1"/>
          </p:nvPr>
        </p:nvSpPr>
        <p:spPr>
          <a:xfrm>
            <a:off x="215106" y="620688"/>
            <a:ext cx="8713788" cy="5184576"/>
          </a:xfrm>
        </p:spPr>
        <p:txBody>
          <a:bodyPr/>
          <a:lstStyle/>
          <a:p>
            <a:pPr marL="447675" indent="-447675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7"/>
            </a:pP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ENOGASTRONOMIA E OSPITALITÀ ALBERGHIERA</a:t>
            </a:r>
          </a:p>
          <a:p>
            <a:pPr marL="271463" indent="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it-IT" altLang="it-IT" sz="600" b="1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marL="442913" indent="1588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r>
              <a:rPr lang="it-IT" sz="2000" b="1" dirty="0">
                <a:latin typeface="Arial" charset="0"/>
                <a:cs typeface="Arial" charset="0"/>
              </a:rPr>
              <a:t>Competenze pratiche, organizzative e gestionali nell’intero ciclo di produzione, erogazione e commercializzazione della filiera dell’enogastronomia e dell’ospitalità alberghiera. </a:t>
            </a:r>
          </a:p>
          <a:p>
            <a:pPr marL="442913" indent="1588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r>
              <a:rPr lang="it-IT" sz="2000" b="1" dirty="0">
                <a:latin typeface="Arial" charset="0"/>
                <a:cs typeface="Arial" charset="0"/>
              </a:rPr>
              <a:t>(Enogastronomia, Servizi di Sala, Accoglienza turistica)</a:t>
            </a:r>
          </a:p>
          <a:p>
            <a:pPr marL="271463" indent="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it-IT" sz="2400" dirty="0"/>
          </a:p>
          <a:p>
            <a:pPr marL="457200" indent="-4572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8"/>
            </a:pP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SERVIZI CULTURALI  E DELLO SPETTACOLO</a:t>
            </a:r>
          </a:p>
          <a:p>
            <a:pPr marL="444500" indent="0" algn="just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it-IT" sz="2000" b="1" dirty="0">
                <a:latin typeface="Arial" charset="0"/>
                <a:cs typeface="Arial" charset="0"/>
              </a:rPr>
              <a:t>Intervenire nei processi di ideazione, progettazione, produzione e distribuzione dei prodotti audiovisivi, fotografici nei settori dell’industria culturale e dello spettacolo e dei nuovi media.</a:t>
            </a:r>
          </a:p>
          <a:p>
            <a:pPr marL="444500" indent="0" algn="just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it-IT" sz="2000" b="1" dirty="0">
              <a:latin typeface="Arial" charset="0"/>
              <a:cs typeface="Arial" charset="0"/>
            </a:endParaRPr>
          </a:p>
          <a:p>
            <a:pPr marL="444500" indent="-444500" algn="just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9"/>
              <a:tabLst>
                <a:tab pos="444500" algn="l"/>
              </a:tabLst>
            </a:pP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SERVIZI PER LA SANITÀ E L’ASSISTENZA SOCIALE</a:t>
            </a:r>
          </a:p>
          <a:p>
            <a:pPr marL="444500" indent="0" algn="just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it-IT" sz="2000" b="1" dirty="0">
                <a:latin typeface="Arial" charset="0"/>
                <a:cs typeface="Arial" charset="0"/>
              </a:rPr>
              <a:t>Co-progettare, organizzare ed attuare, interventi per rispondere alle esigenze sociali e sanitarie di singoli, gruppi e comunità (socializzazione, integrazione, promozione del benessere </a:t>
            </a:r>
            <a:r>
              <a:rPr lang="it-IT" sz="2000" b="1" dirty="0" err="1">
                <a:latin typeface="Arial" charset="0"/>
                <a:cs typeface="Arial" charset="0"/>
              </a:rPr>
              <a:t>bio</a:t>
            </a:r>
            <a:r>
              <a:rPr lang="it-IT" sz="2000" b="1" dirty="0">
                <a:latin typeface="Arial" charset="0"/>
                <a:cs typeface="Arial" charset="0"/>
              </a:rPr>
              <a:t>-</a:t>
            </a:r>
            <a:r>
              <a:rPr lang="it-IT" sz="2000" b="1" dirty="0" err="1">
                <a:latin typeface="Arial" charset="0"/>
                <a:cs typeface="Arial" charset="0"/>
              </a:rPr>
              <a:t>psico</a:t>
            </a:r>
            <a:r>
              <a:rPr lang="it-IT" sz="2000" b="1" dirty="0">
                <a:latin typeface="Arial" charset="0"/>
                <a:cs typeface="Arial" charset="0"/>
              </a:rPr>
              <a:t>-sociale…).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body" idx="1"/>
          </p:nvPr>
        </p:nvSpPr>
        <p:spPr>
          <a:xfrm>
            <a:off x="215106" y="332656"/>
            <a:ext cx="8677374" cy="4608512"/>
          </a:xfrm>
        </p:spPr>
        <p:txBody>
          <a:bodyPr/>
          <a:lstStyle/>
          <a:p>
            <a:pPr marL="625475" indent="-541338" algn="just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10"/>
            </a:pP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ARTI AUSILIARIE DELLE PROFESSIONI SANITARIE: ODONTOTECNICO</a:t>
            </a:r>
          </a:p>
          <a:p>
            <a:pPr marL="457200" indent="-4572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10"/>
            </a:pPr>
            <a:endParaRPr lang="it-IT" altLang="it-IT" sz="1200" b="1" dirty="0">
              <a:solidFill>
                <a:srgbClr val="00CC00"/>
              </a:solidFill>
              <a:latin typeface="Arial" charset="0"/>
              <a:cs typeface="Arial" charset="0"/>
            </a:endParaRPr>
          </a:p>
          <a:p>
            <a:pPr marL="444500" indent="0" algn="just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r>
              <a:rPr lang="it-IT" sz="2000" b="1" dirty="0">
                <a:latin typeface="Arial" charset="0"/>
                <a:cs typeface="Arial" charset="0"/>
              </a:rPr>
              <a:t>Competenze utili a predisporre apparecchi di protesi dentaria su modelli forniti da professionisti sanitari.</a:t>
            </a:r>
          </a:p>
          <a:p>
            <a:pPr marL="457200" indent="-4572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9"/>
            </a:pPr>
            <a:endParaRPr lang="it-IT" altLang="it-IT" sz="2400" b="1" dirty="0">
              <a:solidFill>
                <a:srgbClr val="00CC00"/>
              </a:solidFill>
              <a:latin typeface="Arial" charset="0"/>
              <a:cs typeface="Arial" charset="0"/>
            </a:endParaRPr>
          </a:p>
          <a:p>
            <a:pPr marL="625475" indent="-625475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11"/>
            </a:pPr>
            <a:r>
              <a:rPr lang="it-IT" altLang="it-IT" sz="2000" b="1" dirty="0">
                <a:solidFill>
                  <a:srgbClr val="00CC00"/>
                </a:solidFill>
                <a:latin typeface="Arial" charset="0"/>
                <a:cs typeface="Arial" charset="0"/>
              </a:rPr>
              <a:t>ARTI AUSILIARIE DELLE PROFESSIONI SANITARIE: OTTICO</a:t>
            </a:r>
          </a:p>
          <a:p>
            <a:pPr marL="457200" indent="-4572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Font typeface="+mj-lt"/>
              <a:buAutoNum type="arabicPeriod" startAt="11"/>
            </a:pPr>
            <a:endParaRPr lang="it-IT" altLang="it-IT" sz="1200" b="1" dirty="0">
              <a:solidFill>
                <a:srgbClr val="00CC00"/>
              </a:solidFill>
              <a:latin typeface="Arial" charset="0"/>
              <a:cs typeface="Arial" charset="0"/>
            </a:endParaRPr>
          </a:p>
          <a:p>
            <a:pPr marL="444500" indent="-444500" eaLnBrk="1" hangingPunct="1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buNone/>
            </a:pPr>
            <a:r>
              <a:rPr lang="it-IT" sz="2000" b="1" dirty="0">
                <a:latin typeface="Arial" charset="0"/>
                <a:cs typeface="Arial" charset="0"/>
              </a:rPr>
              <a:t>	Competenze per realizzare, confezionare e riparare  ausili e supporti ottici, sapendo riconoscere e valutare i difetti visivi. 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00463880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contenuto 2"/>
          <p:cNvSpPr>
            <a:spLocks noGrp="1"/>
          </p:cNvSpPr>
          <p:nvPr>
            <p:ph idx="4294967295"/>
          </p:nvPr>
        </p:nvSpPr>
        <p:spPr>
          <a:xfrm>
            <a:off x="0" y="1195388"/>
            <a:ext cx="8964613" cy="3457575"/>
          </a:xfrm>
        </p:spPr>
        <p:txBody>
          <a:bodyPr/>
          <a:lstStyle/>
          <a:p>
            <a:pPr algn="just" eaLnBrk="1" hangingPunct="1"/>
            <a:r>
              <a:rPr lang="it-IT" altLang="it-IT" sz="2600" dirty="0"/>
              <a:t>Conoscenze e competenze coerenti con il relativo settore lavorativo</a:t>
            </a:r>
          </a:p>
          <a:p>
            <a:pPr algn="just" eaLnBrk="1" hangingPunct="1"/>
            <a:r>
              <a:rPr lang="it-IT" altLang="it-IT" sz="2600" dirty="0"/>
              <a:t>Competenze nell’uso di tecnologie e strumenti</a:t>
            </a:r>
          </a:p>
          <a:p>
            <a:pPr algn="just" eaLnBrk="1" hangingPunct="1"/>
            <a:r>
              <a:rPr lang="it-IT" altLang="it-IT" sz="2600" dirty="0"/>
              <a:t>Rapporto più forte scuola-mondo del lavoro. Percorso Competenze Trasversali e Orientamento (PCTO) ex Alternanza Scuola Lavoro (almeno 210 ore nel triennio)</a:t>
            </a:r>
          </a:p>
          <a:p>
            <a:pPr algn="just" eaLnBrk="1" hangingPunct="1"/>
            <a:r>
              <a:rPr lang="it-IT" altLang="it-IT" sz="2600" dirty="0"/>
              <a:t>32 ore settimanali </a:t>
            </a:r>
            <a:endParaRPr lang="it-IT" altLang="it-IT" sz="2800" dirty="0"/>
          </a:p>
        </p:txBody>
      </p:sp>
      <p:sp>
        <p:nvSpPr>
          <p:cNvPr id="24579" name="Segnaposto piè di pagina 3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it-IT" alt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84213" y="620713"/>
            <a:ext cx="7920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11188" y="260350"/>
            <a:ext cx="7921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it-IT" altLang="it-IT" sz="2800" b="1">
              <a:solidFill>
                <a:schemeClr val="accent2"/>
              </a:solidFill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50825" y="188913"/>
            <a:ext cx="864235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IL SISTEMA DEGLI ISTITUTI PROFESSIONALI 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468313" y="332656"/>
            <a:ext cx="8218487" cy="1152525"/>
          </a:xfrm>
        </p:spPr>
        <p:txBody>
          <a:bodyPr/>
          <a:lstStyle/>
          <a:p>
            <a:r>
              <a:rPr lang="it-IT" altLang="it-IT" sz="3600" b="1" dirty="0">
                <a:solidFill>
                  <a:srgbClr val="FF0000"/>
                </a:solidFill>
              </a:rPr>
              <a:t>ORIENTAMENTO </a:t>
            </a:r>
            <a:br>
              <a:rPr lang="it-IT" altLang="it-IT" sz="3600" b="1" dirty="0">
                <a:solidFill>
                  <a:srgbClr val="FF0000"/>
                </a:solidFill>
              </a:rPr>
            </a:br>
            <a:r>
              <a:rPr lang="it-IT" altLang="it-IT" sz="3600" b="1" dirty="0">
                <a:solidFill>
                  <a:srgbClr val="FF0000"/>
                </a:solidFill>
              </a:rPr>
              <a:t>NELLA PROVINCIA DI PADOVA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96855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it-IT" altLang="it-IT" sz="1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altLang="it-IT" sz="2800" dirty="0" err="1"/>
              <a:t>Exposcuola</a:t>
            </a:r>
            <a:r>
              <a:rPr lang="it-IT" altLang="it-IT" sz="2800" dirty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it-IT" altLang="it-IT" sz="1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it-IT" altLang="it-IT" sz="2800" dirty="0" err="1"/>
              <a:t>Ministage</a:t>
            </a:r>
            <a:r>
              <a:rPr lang="it-IT" altLang="it-IT" sz="2800" dirty="0"/>
              <a:t> orientativi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1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it-IT" altLang="it-IT" sz="2800" dirty="0"/>
              <a:t>Laboratori esperienziali / integrati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it-IT" altLang="it-IT" sz="1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it-IT" altLang="it-IT" sz="2800" dirty="0"/>
              <a:t>Scuola aperta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1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it-IT" altLang="it-IT" sz="2800" dirty="0"/>
              <a:t>Siti internet</a:t>
            </a:r>
            <a:endParaRPr lang="it-IT" altLang="it-IT" sz="1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74" y="908720"/>
            <a:ext cx="8868852" cy="4405710"/>
          </a:xfrm>
          <a:prstGeom prst="rect">
            <a:avLst/>
          </a:prstGeom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55801" y="214313"/>
            <a:ext cx="607685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it-IT" altLang="it-IT" sz="3200" b="1" dirty="0">
                <a:solidFill>
                  <a:srgbClr val="33CC33"/>
                </a:solidFill>
                <a:latin typeface="Calibri" pitchFamily="34" charset="0"/>
              </a:rPr>
              <a:t>Quadro orario Istituti Professionali</a:t>
            </a:r>
            <a:endParaRPr lang="it-IT" altLang="it-IT" sz="2000" b="1" dirty="0">
              <a:solidFill>
                <a:srgbClr val="33CC33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contenut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>
              <a:buClr>
                <a:schemeClr val="tx1"/>
              </a:buClr>
            </a:pPr>
            <a:r>
              <a:rPr lang="it-IT" altLang="it-IT" sz="2800" dirty="0">
                <a:solidFill>
                  <a:srgbClr val="0000FF"/>
                </a:solidFill>
              </a:rPr>
              <a:t>Assi</a:t>
            </a:r>
            <a:r>
              <a:rPr lang="it-IT" altLang="it-IT" sz="2800" dirty="0"/>
              <a:t> </a:t>
            </a:r>
            <a:r>
              <a:rPr lang="it-IT" altLang="it-IT" sz="2800" dirty="0">
                <a:solidFill>
                  <a:srgbClr val="0000FF"/>
                </a:solidFill>
              </a:rPr>
              <a:t>culturali</a:t>
            </a:r>
            <a:r>
              <a:rPr lang="it-IT" altLang="it-IT" sz="2800" dirty="0"/>
              <a:t> e </a:t>
            </a:r>
            <a:r>
              <a:rPr lang="it-IT" altLang="it-IT" sz="2800" dirty="0">
                <a:solidFill>
                  <a:srgbClr val="FF0000"/>
                </a:solidFill>
              </a:rPr>
              <a:t>processi</a:t>
            </a:r>
            <a:r>
              <a:rPr lang="it-IT" altLang="it-IT" sz="2800" dirty="0"/>
              <a:t> </a:t>
            </a:r>
            <a:r>
              <a:rPr lang="it-IT" altLang="it-IT" sz="2800" dirty="0">
                <a:solidFill>
                  <a:srgbClr val="FF0000"/>
                </a:solidFill>
              </a:rPr>
              <a:t>professionali</a:t>
            </a:r>
            <a:r>
              <a:rPr lang="it-IT" altLang="it-IT" sz="2800" dirty="0"/>
              <a:t> organizzati per Unità Formative di Apprendimento che descrivono le competenze acquisite dallo studente</a:t>
            </a:r>
          </a:p>
          <a:p>
            <a:pPr marL="457200" indent="-457200">
              <a:buFont typeface="Arial" charset="0"/>
              <a:buNone/>
            </a:pPr>
            <a:endParaRPr lang="it-IT" altLang="it-IT" sz="2400" dirty="0"/>
          </a:p>
          <a:p>
            <a:pPr marL="457200" indent="-457200"/>
            <a:r>
              <a:rPr lang="it-IT" altLang="it-IT" sz="2800" dirty="0"/>
              <a:t>Stimoli ed occasioni di apprendimento attraverso attività in </a:t>
            </a:r>
            <a:r>
              <a:rPr lang="it-IT" altLang="it-IT" sz="2800" dirty="0">
                <a:solidFill>
                  <a:srgbClr val="FF0000"/>
                </a:solidFill>
              </a:rPr>
              <a:t>laboratorio </a:t>
            </a:r>
            <a:r>
              <a:rPr lang="it-IT" altLang="it-IT" sz="2800" dirty="0"/>
              <a:t>per simulare situazioni e contesti professionali reali e in </a:t>
            </a:r>
            <a:r>
              <a:rPr lang="it-IT" altLang="it-IT" sz="2800" dirty="0">
                <a:solidFill>
                  <a:srgbClr val="0000FF"/>
                </a:solidFill>
              </a:rPr>
              <a:t>aula</a:t>
            </a:r>
            <a:r>
              <a:rPr lang="it-IT" altLang="it-IT" sz="2800" dirty="0"/>
              <a:t> per favorire la riflessione sull’esperienza realizzata riconducendola alle teorie che la definiscono e la spiegano</a:t>
            </a:r>
          </a:p>
        </p:txBody>
      </p:sp>
      <p:sp>
        <p:nvSpPr>
          <p:cNvPr id="26627" name="Segnaposto piè di pagina 3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it-IT" alt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6632" name="Text Box 10"/>
          <p:cNvSpPr txBox="1">
            <a:spLocks noChangeArrowheads="1"/>
          </p:cNvSpPr>
          <p:nvPr/>
        </p:nvSpPr>
        <p:spPr bwMode="auto">
          <a:xfrm>
            <a:off x="250825" y="188913"/>
            <a:ext cx="8642350" cy="10048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IL SISTEMA DELL’ISTRUZIONE E 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FORMAZIONE PROFESSIONALE </a:t>
            </a:r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0595" y="188640"/>
            <a:ext cx="8362950" cy="576263"/>
          </a:xfrm>
        </p:spPr>
        <p:txBody>
          <a:bodyPr/>
          <a:lstStyle/>
          <a:p>
            <a:pPr eaLnBrk="1" hangingPunct="1"/>
            <a:r>
              <a:rPr lang="it-IT" altLang="it-IT" sz="2800" b="1" dirty="0">
                <a:solidFill>
                  <a:srgbClr val="009900"/>
                </a:solidFill>
              </a:rPr>
              <a:t>ORGANIZZAZIONE DEI PERCORSI</a:t>
            </a:r>
          </a:p>
        </p:txBody>
      </p:sp>
      <p:graphicFrame>
        <p:nvGraphicFramePr>
          <p:cNvPr id="2478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132211"/>
              </p:ext>
            </p:extLst>
          </p:nvPr>
        </p:nvGraphicFramePr>
        <p:xfrm>
          <a:off x="11460" y="975074"/>
          <a:ext cx="7008812" cy="5637849"/>
        </p:xfrm>
        <a:graphic>
          <a:graphicData uri="http://schemas.openxmlformats.org/drawingml/2006/table">
            <a:tbl>
              <a:tblPr/>
              <a:tblGrid>
                <a:gridCol w="499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4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AREA DELLE COMPETENZE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2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CULTURALI</a:t>
                      </a:r>
                      <a:endParaRPr kumimoji="0" lang="it-IT" alt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▪"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scientifiche</a:t>
                      </a:r>
                      <a:endParaRPr kumimoji="0" lang="it-IT" alt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▪"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matematiche</a:t>
                      </a:r>
                      <a:endParaRPr kumimoji="0" lang="it-IT" alt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▪"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lingua italiana ed inglese </a:t>
                      </a:r>
                      <a:endParaRPr kumimoji="0" lang="it-IT" alt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▪"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storico-sociali </a:t>
                      </a:r>
                      <a:endParaRPr kumimoji="0" lang="it-IT" alt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▪"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attività motorie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PROFESSIONALI</a:t>
                      </a:r>
                      <a:endParaRPr kumimoji="0" lang="it-IT" alt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▪"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pianificazione  ed organizzazione del lavoro</a:t>
                      </a:r>
                      <a:endParaRPr kumimoji="0" lang="it-IT" alt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▪"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realizzazione del servizio/prodotto</a:t>
                      </a:r>
                      <a:endParaRPr kumimoji="0" lang="it-IT" alt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▪"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controllo verifica e collaudo del servizio/prodotto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▪"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sicurezza e qualità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▪"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accoglienza e accompagnamento al lavoro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STAGE</a:t>
                      </a:r>
                      <a:endParaRPr kumimoji="0" lang="it-IT" altLang="it-IT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152</a:t>
                      </a:r>
                      <a:endParaRPr kumimoji="0" lang="it-IT" altLang="it-IT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ESAME QUALIFICA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TOTALE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871576"/>
              </p:ext>
            </p:extLst>
          </p:nvPr>
        </p:nvGraphicFramePr>
        <p:xfrm>
          <a:off x="7164288" y="975074"/>
          <a:ext cx="777247" cy="5662942"/>
        </p:xfrm>
        <a:graphic>
          <a:graphicData uri="http://schemas.openxmlformats.org/drawingml/2006/table">
            <a:tbl>
              <a:tblPr/>
              <a:tblGrid>
                <a:gridCol w="777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688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51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7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1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8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7941535" y="5674022"/>
            <a:ext cx="1202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/>
              <a:t>CFP 490 </a:t>
            </a:r>
          </a:p>
          <a:p>
            <a:pPr algn="ctr"/>
            <a:r>
              <a:rPr lang="it-IT" b="1" i="1" dirty="0"/>
              <a:t>AZIENDA 500 ore</a:t>
            </a:r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426243" y="476673"/>
            <a:ext cx="8291513" cy="792088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CC00FF"/>
                </a:solidFill>
              </a:rPr>
              <a:t>SETTORE DEI SERVIZI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426243" y="1448593"/>
            <a:ext cx="8229600" cy="3960813"/>
          </a:xfrm>
        </p:spPr>
        <p:txBody>
          <a:bodyPr/>
          <a:lstStyle/>
          <a:p>
            <a:pPr marL="442913" indent="-442913" algn="just">
              <a:lnSpc>
                <a:spcPct val="80000"/>
              </a:lnSpc>
              <a:buFont typeface="Arial" charset="0"/>
              <a:buAutoNum type="arabicPeriod"/>
            </a:pPr>
            <a:r>
              <a:rPr lang="it-IT" altLang="it-IT" sz="2200" dirty="0"/>
              <a:t>Operatore per il benessere (estetica, acconciatura)</a:t>
            </a:r>
          </a:p>
          <a:p>
            <a:pPr marL="442913" indent="-442913" algn="just">
              <a:lnSpc>
                <a:spcPct val="80000"/>
              </a:lnSpc>
              <a:buFont typeface="Arial" charset="0"/>
              <a:buAutoNum type="arabicPeriod"/>
            </a:pPr>
            <a:r>
              <a:rPr lang="it-IT" altLang="it-IT" sz="2200" dirty="0"/>
              <a:t>Operatore per la ristorazione (preparazione pasti, servizi di sala e bar)</a:t>
            </a:r>
          </a:p>
          <a:p>
            <a:pPr marL="442913" indent="-442913" algn="just">
              <a:lnSpc>
                <a:spcPct val="80000"/>
              </a:lnSpc>
              <a:buFont typeface="Arial" charset="0"/>
              <a:buAutoNum type="arabicPeriod"/>
            </a:pPr>
            <a:r>
              <a:rPr lang="it-IT" altLang="it-IT" sz="2200" dirty="0"/>
              <a:t>Operatore per i servizi di promozione e accoglienza (strutture recettive, servizi del turismo)</a:t>
            </a:r>
          </a:p>
          <a:p>
            <a:pPr marL="442913" indent="-442913" algn="just">
              <a:lnSpc>
                <a:spcPct val="80000"/>
              </a:lnSpc>
              <a:buFont typeface="Arial" charset="0"/>
              <a:buAutoNum type="arabicPeriod"/>
            </a:pPr>
            <a:r>
              <a:rPr lang="it-IT" altLang="it-IT" sz="2200" dirty="0"/>
              <a:t>Operatore per i servizi di vendita </a:t>
            </a:r>
          </a:p>
          <a:p>
            <a:pPr marL="442913" indent="-442913" algn="just">
              <a:lnSpc>
                <a:spcPct val="80000"/>
              </a:lnSpc>
              <a:buFont typeface="Arial" charset="0"/>
              <a:buAutoNum type="arabicPeriod"/>
            </a:pPr>
            <a:r>
              <a:rPr lang="it-IT" altLang="it-IT" sz="2200" dirty="0"/>
              <a:t>Operatore per la trasformazione agroalimentare</a:t>
            </a:r>
          </a:p>
          <a:p>
            <a:pPr marL="442913" indent="-442913" algn="just">
              <a:lnSpc>
                <a:spcPct val="80000"/>
              </a:lnSpc>
              <a:buFont typeface="Arial" charset="0"/>
              <a:buAutoNum type="arabicPeriod"/>
            </a:pPr>
            <a:r>
              <a:rPr lang="it-IT" altLang="it-IT" sz="2200" dirty="0"/>
              <a:t>Operatore amministrativo – segretariale</a:t>
            </a:r>
          </a:p>
          <a:p>
            <a:pPr marL="442913" indent="-442913" algn="just">
              <a:lnSpc>
                <a:spcPct val="80000"/>
              </a:lnSpc>
              <a:buFont typeface="Arial" charset="0"/>
              <a:buAutoNum type="arabicPeriod"/>
            </a:pPr>
            <a:r>
              <a:rPr lang="it-IT" altLang="it-IT" sz="2200" dirty="0"/>
              <a:t>Operatore agricolo (allevamento animali domestici, coltivazioni arboree, erbacee, </a:t>
            </a:r>
            <a:r>
              <a:rPr lang="it-IT" altLang="it-IT" sz="2200" dirty="0" err="1"/>
              <a:t>ortifloricole</a:t>
            </a:r>
            <a:r>
              <a:rPr lang="it-IT" altLang="it-IT" sz="2200" dirty="0"/>
              <a:t>; silvicoltura, salvaguardia dell’ambiente)</a:t>
            </a:r>
          </a:p>
        </p:txBody>
      </p:sp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457200" y="557808"/>
            <a:ext cx="8435975" cy="638944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CC00FF"/>
                </a:solidFill>
              </a:rPr>
              <a:t>SETTORE INDUSTRIA E ARTIGIANATO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0" y="1484784"/>
            <a:ext cx="9144000" cy="5184775"/>
          </a:xfrm>
        </p:spPr>
        <p:txBody>
          <a:bodyPr/>
          <a:lstStyle/>
          <a:p>
            <a:pPr marL="609600" indent="-431800" algn="just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per l’abbigliamento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per le calzature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per le produzioni chimiche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edile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elettrico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elettronico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grafico (stampa e allestimento; multimedia)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per gli impianti termoidraulici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per le lavorazioni artistiche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per il legno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per il montaggio e la manutenzione di imbarcazioni da diporto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per la riparazione dei veicoli a motore (riparazioni parti e sistemi meccanici; riparazioni di carrozzeria)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meccanico</a:t>
            </a:r>
          </a:p>
          <a:p>
            <a:pPr marL="609600" indent="-431800">
              <a:lnSpc>
                <a:spcPct val="90000"/>
              </a:lnSpc>
              <a:buFont typeface="Arial" charset="0"/>
              <a:buAutoNum type="arabicPeriod"/>
            </a:pPr>
            <a:r>
              <a:rPr lang="it-IT" altLang="it-IT" sz="2000" dirty="0"/>
              <a:t>Operatore per i sistemi e dei servizi logistici</a:t>
            </a:r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solidFill>
            <a:srgbClr val="FF00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CONSIGLIO ORIENTATIVO</a:t>
            </a:r>
          </a:p>
        </p:txBody>
      </p:sp>
      <p:sp>
        <p:nvSpPr>
          <p:cNvPr id="32771" name="Segnaposto contenuto 2"/>
          <p:cNvSpPr>
            <a:spLocks noGrp="1"/>
          </p:cNvSpPr>
          <p:nvPr>
            <p:ph idx="4294967295"/>
          </p:nvPr>
        </p:nvSpPr>
        <p:spPr>
          <a:xfrm>
            <a:off x="179388" y="1600200"/>
            <a:ext cx="8640762" cy="3700463"/>
          </a:xfrm>
        </p:spPr>
        <p:txBody>
          <a:bodyPr/>
          <a:lstStyle/>
          <a:p>
            <a:pPr indent="12700" eaLnBrk="1" hangingPunct="1">
              <a:buFont typeface="Arial" charset="0"/>
              <a:buNone/>
            </a:pPr>
            <a:endParaRPr lang="it-IT" altLang="it-IT" sz="800" dirty="0"/>
          </a:p>
          <a:p>
            <a:pPr indent="12700" eaLnBrk="1" hangingPunct="1">
              <a:buFont typeface="Arial" charset="0"/>
              <a:buNone/>
            </a:pPr>
            <a:r>
              <a:rPr lang="it-IT" altLang="it-IT" dirty="0"/>
              <a:t>Il consiglio di classe, entro gennaio, comunica e consegna alle famiglie il Consiglio Orientativo. </a:t>
            </a:r>
          </a:p>
          <a:p>
            <a:pPr indent="12700" eaLnBrk="1" hangingPunct="1">
              <a:buFont typeface="Arial" charset="0"/>
              <a:buNone/>
            </a:pPr>
            <a:r>
              <a:rPr lang="it-IT" altLang="it-IT" dirty="0"/>
              <a:t>In tale documento è indicata la </a:t>
            </a:r>
            <a:r>
              <a:rPr lang="it-IT" altLang="it-IT" dirty="0">
                <a:solidFill>
                  <a:srgbClr val="0000FF"/>
                </a:solidFill>
              </a:rPr>
              <a:t>tipologia di Scuola Superiore o CFP in cui ritiene che lo studente abbia maggiori possibilità di successo. </a:t>
            </a:r>
            <a:endParaRPr lang="it-IT" altLang="it-IT" sz="3600" dirty="0"/>
          </a:p>
        </p:txBody>
      </p:sp>
      <p:sp>
        <p:nvSpPr>
          <p:cNvPr id="32772" name="Segnaposto piè di pagina 3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it-IT" altLang="it-IT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57200" y="273377"/>
            <a:ext cx="8229600" cy="915965"/>
          </a:xfrm>
          <a:solidFill>
            <a:srgbClr val="FF00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MODALITÀ  DI ISCRIZIONE</a:t>
            </a:r>
          </a:p>
        </p:txBody>
      </p:sp>
      <p:sp>
        <p:nvSpPr>
          <p:cNvPr id="34819" name="Segnaposto contenuto 2"/>
          <p:cNvSpPr>
            <a:spLocks noGrp="1"/>
          </p:cNvSpPr>
          <p:nvPr>
            <p:ph idx="4294967295"/>
          </p:nvPr>
        </p:nvSpPr>
        <p:spPr>
          <a:xfrm>
            <a:off x="179388" y="1412875"/>
            <a:ext cx="8640762" cy="4679950"/>
          </a:xfrm>
        </p:spPr>
        <p:txBody>
          <a:bodyPr/>
          <a:lstStyle/>
          <a:p>
            <a:pPr eaLnBrk="1" hangingPunct="1"/>
            <a:r>
              <a:rPr lang="it-IT" altLang="it-IT" sz="2800" dirty="0"/>
              <a:t>Dal 7 al 31 gennaio si può effettuare l’</a:t>
            </a:r>
            <a:r>
              <a:rPr lang="it-IT" altLang="it-IT" sz="2800" dirty="0">
                <a:solidFill>
                  <a:srgbClr val="0000FF"/>
                </a:solidFill>
              </a:rPr>
              <a:t>iscrizione on-line (</a:t>
            </a:r>
            <a:r>
              <a:rPr lang="it-IT" sz="2800" dirty="0">
                <a:hlinkClick r:id="rId2"/>
              </a:rPr>
              <a:t>www.iscrizioni.istruzione.it</a:t>
            </a:r>
            <a:r>
              <a:rPr lang="it-IT" sz="2800" dirty="0">
                <a:solidFill>
                  <a:srgbClr val="0066FF"/>
                </a:solidFill>
              </a:rPr>
              <a:t>)</a:t>
            </a:r>
            <a:r>
              <a:rPr lang="it-IT" sz="2800" dirty="0"/>
              <a:t> </a:t>
            </a:r>
            <a:r>
              <a:rPr lang="it-IT" altLang="it-IT" sz="2800" dirty="0"/>
              <a:t>indicando la scuola secondaria II grado o il CFP e l’indirizzo prescelto.</a:t>
            </a:r>
          </a:p>
          <a:p>
            <a:pPr eaLnBrk="1" hangingPunct="1"/>
            <a:endParaRPr lang="it-IT" altLang="it-IT" sz="600" dirty="0"/>
          </a:p>
          <a:p>
            <a:pPr eaLnBrk="1" hangingPunct="1"/>
            <a:r>
              <a:rPr lang="it-IT" altLang="it-IT" sz="2800" dirty="0"/>
              <a:t>Al termine degli esami, si perfeziona l’iscrizione con documentazione specifica ed il certificato delle competenze presso la Scuola Superiore o il CFP scelto. </a:t>
            </a:r>
          </a:p>
          <a:p>
            <a:pPr eaLnBrk="1" hangingPunct="1"/>
            <a:endParaRPr lang="it-IT" altLang="it-IT" sz="600" dirty="0"/>
          </a:p>
          <a:p>
            <a:pPr eaLnBrk="1" hangingPunct="1"/>
            <a:r>
              <a:rPr lang="it-IT" altLang="it-IT" sz="2800" dirty="0"/>
              <a:t>Richiesta di trasferimento subordinata a disponibilità/nulla osta della scuola di provenienza.</a:t>
            </a:r>
          </a:p>
        </p:txBody>
      </p:sp>
      <p:sp>
        <p:nvSpPr>
          <p:cNvPr id="34820" name="Segnaposto piè di pagina 3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it-IT" altLang="it-IT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egnaposto piè di pagina 3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it-IT" alt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91680" y="2780928"/>
            <a:ext cx="62341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solidFill>
                  <a:srgbClr val="0066FF"/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947278710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07413" cy="1143000"/>
          </a:xfrm>
        </p:spPr>
        <p:txBody>
          <a:bodyPr/>
          <a:lstStyle/>
          <a:p>
            <a:r>
              <a:rPr lang="it-IT" altLang="it-IT" b="1" dirty="0">
                <a:solidFill>
                  <a:srgbClr val="FF0000"/>
                </a:solidFill>
              </a:rPr>
              <a:t>www.orientamentoistruzione.it</a:t>
            </a:r>
          </a:p>
        </p:txBody>
      </p:sp>
      <p:pic>
        <p:nvPicPr>
          <p:cNvPr id="717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75"/>
            <a:ext cx="914400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6"/>
          <p:cNvSpPr txBox="1">
            <a:spLocks noChangeArrowheads="1"/>
          </p:cNvSpPr>
          <p:nvPr/>
        </p:nvSpPr>
        <p:spPr bwMode="auto">
          <a:xfrm>
            <a:off x="3203575" y="2132856"/>
            <a:ext cx="7778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altLang="it-IT" sz="1400" dirty="0"/>
              <a:t>5° EQF</a:t>
            </a:r>
          </a:p>
        </p:txBody>
      </p:sp>
      <p:grpSp>
        <p:nvGrpSpPr>
          <p:cNvPr id="9219" name="Gruppo 7"/>
          <p:cNvGrpSpPr>
            <a:grpSpLocks/>
          </p:cNvGrpSpPr>
          <p:nvPr/>
        </p:nvGrpSpPr>
        <p:grpSpPr bwMode="auto">
          <a:xfrm>
            <a:off x="149225" y="6237288"/>
            <a:ext cx="4135438" cy="620712"/>
            <a:chOff x="148531" y="6237288"/>
            <a:chExt cx="4135437" cy="620712"/>
          </a:xfrm>
        </p:grpSpPr>
        <p:sp>
          <p:nvSpPr>
            <p:cNvPr id="9260" name="Line 23"/>
            <p:cNvSpPr>
              <a:spLocks noChangeShapeType="1"/>
            </p:cNvSpPr>
            <p:nvPr/>
          </p:nvSpPr>
          <p:spPr bwMode="auto">
            <a:xfrm flipV="1">
              <a:off x="179586" y="6497638"/>
              <a:ext cx="3816350" cy="26987"/>
            </a:xfrm>
            <a:prstGeom prst="line">
              <a:avLst/>
            </a:prstGeom>
            <a:noFill/>
            <a:ln w="63500" cmpd="thinThick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9261" name="Gruppo 6"/>
            <p:cNvGrpSpPr>
              <a:grpSpLocks/>
            </p:cNvGrpSpPr>
            <p:nvPr/>
          </p:nvGrpSpPr>
          <p:grpSpPr bwMode="auto">
            <a:xfrm>
              <a:off x="148531" y="6237288"/>
              <a:ext cx="4135437" cy="620712"/>
              <a:chOff x="1116013" y="6237288"/>
              <a:chExt cx="4135437" cy="620712"/>
            </a:xfrm>
          </p:grpSpPr>
          <p:sp>
            <p:nvSpPr>
              <p:cNvPr id="9262" name="Text Box 87"/>
              <p:cNvSpPr txBox="1">
                <a:spLocks noChangeArrowheads="1"/>
              </p:cNvSpPr>
              <p:nvPr/>
            </p:nvSpPr>
            <p:spPr bwMode="auto">
              <a:xfrm>
                <a:off x="1116013" y="6237288"/>
                <a:ext cx="4135437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it-IT" altLang="it-IT" sz="1400" b="1"/>
                  <a:t>Istruzione e Formazione Professionale</a:t>
                </a:r>
              </a:p>
            </p:txBody>
          </p:sp>
          <p:sp>
            <p:nvSpPr>
              <p:cNvPr id="9263" name="Text Box 88"/>
              <p:cNvSpPr txBox="1">
                <a:spLocks noChangeArrowheads="1"/>
              </p:cNvSpPr>
              <p:nvPr/>
            </p:nvSpPr>
            <p:spPr bwMode="auto">
              <a:xfrm>
                <a:off x="1476375" y="6521450"/>
                <a:ext cx="2833688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it-IT" altLang="it-IT" sz="1600"/>
                  <a:t>COMPETENZA REGIONALE</a:t>
                </a:r>
              </a:p>
            </p:txBody>
          </p:sp>
        </p:grpSp>
      </p:grpSp>
      <p:grpSp>
        <p:nvGrpSpPr>
          <p:cNvPr id="9220" name="Gruppo 1"/>
          <p:cNvGrpSpPr>
            <a:grpSpLocks/>
          </p:cNvGrpSpPr>
          <p:nvPr/>
        </p:nvGrpSpPr>
        <p:grpSpPr bwMode="auto">
          <a:xfrm>
            <a:off x="288925" y="531813"/>
            <a:ext cx="8675688" cy="952500"/>
            <a:chOff x="144463" y="531689"/>
            <a:chExt cx="8675687" cy="953095"/>
          </a:xfrm>
        </p:grpSpPr>
        <p:sp>
          <p:nvSpPr>
            <p:cNvPr id="9257" name="Rectangle 58"/>
            <p:cNvSpPr>
              <a:spLocks noChangeArrowheads="1"/>
            </p:cNvSpPr>
            <p:nvPr/>
          </p:nvSpPr>
          <p:spPr bwMode="auto">
            <a:xfrm>
              <a:off x="3204443" y="548159"/>
              <a:ext cx="2879725" cy="93662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it-IT" altLang="it-IT" sz="1400" b="1" dirty="0">
                  <a:solidFill>
                    <a:srgbClr val="000000"/>
                  </a:solidFill>
                </a:rPr>
                <a:t>ISTRUZIONE </a:t>
              </a:r>
            </a:p>
            <a:p>
              <a:pPr algn="ctr" eaLnBrk="1" hangingPunct="1"/>
              <a:r>
                <a:rPr lang="it-IT" altLang="it-IT" sz="1400" b="1" dirty="0">
                  <a:solidFill>
                    <a:srgbClr val="000000"/>
                  </a:solidFill>
                </a:rPr>
                <a:t>TECNICA SUPERIORE </a:t>
              </a:r>
            </a:p>
            <a:p>
              <a:pPr algn="ctr" eaLnBrk="1" hangingPunct="1"/>
              <a:r>
                <a:rPr lang="en-GB" altLang="it-IT" sz="1400" b="1" dirty="0">
                  <a:solidFill>
                    <a:srgbClr val="000000"/>
                  </a:solidFill>
                </a:rPr>
                <a:t>2/3 </a:t>
              </a:r>
              <a:r>
                <a:rPr lang="en-GB" altLang="it-IT" sz="1400" b="1" dirty="0" err="1">
                  <a:solidFill>
                    <a:srgbClr val="000000"/>
                  </a:solidFill>
                </a:rPr>
                <a:t>anni</a:t>
              </a:r>
              <a:r>
                <a:rPr lang="en-GB" altLang="it-IT" sz="1400" b="1" dirty="0">
                  <a:solidFill>
                    <a:srgbClr val="000000"/>
                  </a:solidFill>
                </a:rPr>
                <a:t>  (6°</a:t>
              </a:r>
              <a:r>
                <a:rPr lang="en-GB" altLang="it-IT" sz="1400" b="1" dirty="0">
                  <a:solidFill>
                    <a:srgbClr val="6E0808"/>
                  </a:solidFill>
                </a:rPr>
                <a:t> </a:t>
              </a:r>
              <a:r>
                <a:rPr lang="en-GB" altLang="it-IT" sz="1400" b="1" dirty="0">
                  <a:solidFill>
                    <a:srgbClr val="000000"/>
                  </a:solidFill>
                </a:rPr>
                <a:t>EQF)</a:t>
              </a:r>
              <a:endParaRPr lang="it-IT" altLang="it-IT" sz="800" b="1" dirty="0">
                <a:solidFill>
                  <a:schemeClr val="hlink"/>
                </a:solidFill>
              </a:endParaRPr>
            </a:p>
          </p:txBody>
        </p:sp>
        <p:sp>
          <p:nvSpPr>
            <p:cNvPr id="9258" name="Rectangle 59"/>
            <p:cNvSpPr>
              <a:spLocks noChangeArrowheads="1"/>
            </p:cNvSpPr>
            <p:nvPr/>
          </p:nvSpPr>
          <p:spPr bwMode="auto">
            <a:xfrm>
              <a:off x="6227763" y="549275"/>
              <a:ext cx="2592387" cy="93503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it-IT" altLang="it-IT" sz="1400" b="1" dirty="0">
                  <a:solidFill>
                    <a:srgbClr val="000000"/>
                  </a:solidFill>
                </a:rPr>
                <a:t>UNIVERSITÀ</a:t>
              </a:r>
            </a:p>
            <a:p>
              <a:pPr algn="ctr" eaLnBrk="1" hangingPunct="1"/>
              <a:endParaRPr lang="it-IT" altLang="it-IT" sz="600" dirty="0"/>
            </a:p>
            <a:p>
              <a:pPr algn="ctr" eaLnBrk="1" hangingPunct="1"/>
              <a:r>
                <a:rPr lang="it-IT" altLang="it-IT" sz="1200" b="1" dirty="0">
                  <a:solidFill>
                    <a:srgbClr val="000000"/>
                  </a:solidFill>
                </a:rPr>
                <a:t>Dottorato di ricerca (8° EQF)</a:t>
              </a:r>
              <a:endParaRPr lang="it-IT" altLang="it-IT" sz="1200" dirty="0"/>
            </a:p>
            <a:p>
              <a:pPr algn="ctr" eaLnBrk="1" hangingPunct="1"/>
              <a:r>
                <a:rPr lang="it-IT" altLang="it-IT" sz="1200" b="1" dirty="0">
                  <a:solidFill>
                    <a:srgbClr val="000000"/>
                  </a:solidFill>
                </a:rPr>
                <a:t>Laurea Specialistica (7° EQF)</a:t>
              </a:r>
              <a:endParaRPr lang="it-IT" altLang="it-IT" sz="1200" dirty="0"/>
            </a:p>
            <a:p>
              <a:pPr algn="ctr" eaLnBrk="1" hangingPunct="1"/>
              <a:r>
                <a:rPr lang="it-IT" altLang="it-IT" sz="1200" b="1" dirty="0">
                  <a:solidFill>
                    <a:srgbClr val="000000"/>
                  </a:solidFill>
                </a:rPr>
                <a:t>Laurea Triennale(6° EQF)</a:t>
              </a:r>
            </a:p>
          </p:txBody>
        </p:sp>
        <p:sp>
          <p:nvSpPr>
            <p:cNvPr id="9259" name="Rectangle 58"/>
            <p:cNvSpPr>
              <a:spLocks noChangeArrowheads="1"/>
            </p:cNvSpPr>
            <p:nvPr/>
          </p:nvSpPr>
          <p:spPr bwMode="auto">
            <a:xfrm>
              <a:off x="144463" y="531689"/>
              <a:ext cx="2879725" cy="93662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it-IT" altLang="it-IT" sz="1400" b="1" dirty="0">
                  <a:solidFill>
                    <a:srgbClr val="000000"/>
                  </a:solidFill>
                </a:rPr>
                <a:t>MONDO DEL LAVORO</a:t>
              </a:r>
              <a:endParaRPr lang="it-IT" altLang="it-IT" sz="800" b="1" dirty="0">
                <a:solidFill>
                  <a:schemeClr val="hlink"/>
                </a:solidFill>
              </a:endParaRPr>
            </a:p>
          </p:txBody>
        </p:sp>
      </p:grpSp>
      <p:sp>
        <p:nvSpPr>
          <p:cNvPr id="9221" name="Rectangle 60"/>
          <p:cNvSpPr>
            <a:spLocks noChangeArrowheads="1"/>
          </p:cNvSpPr>
          <p:nvPr/>
        </p:nvSpPr>
        <p:spPr bwMode="auto">
          <a:xfrm>
            <a:off x="539552" y="2143125"/>
            <a:ext cx="2320925" cy="7810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it-IT" altLang="it-IT" sz="1400" b="1" dirty="0">
                <a:solidFill>
                  <a:srgbClr val="000000"/>
                </a:solidFill>
              </a:rPr>
              <a:t>Istruzione e Formazione </a:t>
            </a:r>
          </a:p>
          <a:p>
            <a:pPr algn="ctr" eaLnBrk="1" hangingPunct="1"/>
            <a:r>
              <a:rPr lang="it-IT" altLang="it-IT" sz="1400" b="1" dirty="0">
                <a:solidFill>
                  <a:srgbClr val="000000"/>
                </a:solidFill>
              </a:rPr>
              <a:t>Tecnica Superiore </a:t>
            </a:r>
          </a:p>
          <a:p>
            <a:pPr algn="ctr" eaLnBrk="1" hangingPunct="1"/>
            <a:r>
              <a:rPr lang="it-IT" altLang="it-IT" sz="1400" b="1" dirty="0">
                <a:solidFill>
                  <a:srgbClr val="000000"/>
                </a:solidFill>
              </a:rPr>
              <a:t>1 anno</a:t>
            </a:r>
            <a:r>
              <a:rPr lang="it-IT" altLang="it-IT" dirty="0"/>
              <a:t> (</a:t>
            </a:r>
            <a:r>
              <a:rPr lang="it-IT" altLang="it-IT" sz="1400" b="1" dirty="0">
                <a:solidFill>
                  <a:srgbClr val="000000"/>
                </a:solidFill>
              </a:rPr>
              <a:t>5° EQF) </a:t>
            </a:r>
          </a:p>
        </p:txBody>
      </p:sp>
      <p:grpSp>
        <p:nvGrpSpPr>
          <p:cNvPr id="9222" name="Gruppo 12"/>
          <p:cNvGrpSpPr>
            <a:grpSpLocks/>
          </p:cNvGrpSpPr>
          <p:nvPr/>
        </p:nvGrpSpPr>
        <p:grpSpPr bwMode="auto">
          <a:xfrm>
            <a:off x="2268538" y="3378200"/>
            <a:ext cx="1295400" cy="1995016"/>
            <a:chOff x="35496" y="3212976"/>
            <a:chExt cx="1296144" cy="1905069"/>
          </a:xfrm>
        </p:grpSpPr>
        <p:sp>
          <p:nvSpPr>
            <p:cNvPr id="9253" name="Oval 11"/>
            <p:cNvSpPr>
              <a:spLocks noChangeArrowheads="1"/>
            </p:cNvSpPr>
            <p:nvPr/>
          </p:nvSpPr>
          <p:spPr bwMode="auto">
            <a:xfrm>
              <a:off x="35496" y="4199426"/>
              <a:ext cx="1296144" cy="5060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it-IT" altLang="it-IT" sz="1400" b="1" dirty="0"/>
                <a:t>QUALIFICA</a:t>
              </a:r>
            </a:p>
            <a:p>
              <a:pPr algn="ctr" eaLnBrk="1" hangingPunct="1"/>
              <a:r>
                <a:rPr lang="it-IT" altLang="it-IT" sz="1000" dirty="0"/>
                <a:t>PROFESSIONALE</a:t>
              </a:r>
            </a:p>
          </p:txBody>
        </p:sp>
        <p:sp>
          <p:nvSpPr>
            <p:cNvPr id="9254" name="Oval 16"/>
            <p:cNvSpPr>
              <a:spLocks noChangeArrowheads="1"/>
            </p:cNvSpPr>
            <p:nvPr/>
          </p:nvSpPr>
          <p:spPr bwMode="auto">
            <a:xfrm>
              <a:off x="36240" y="3212976"/>
              <a:ext cx="1295400" cy="5762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it-IT" altLang="it-IT" sz="1400" b="1"/>
                <a:t>DIPLOMA</a:t>
              </a:r>
            </a:p>
            <a:p>
              <a:pPr algn="ctr" eaLnBrk="1" hangingPunct="1"/>
              <a:r>
                <a:rPr lang="it-IT" altLang="it-IT" sz="1000"/>
                <a:t>PROFESSIONALE</a:t>
              </a:r>
            </a:p>
          </p:txBody>
        </p:sp>
        <p:sp>
          <p:nvSpPr>
            <p:cNvPr id="9255" name="Text Box 64"/>
            <p:cNvSpPr txBox="1">
              <a:spLocks noChangeArrowheads="1"/>
            </p:cNvSpPr>
            <p:nvPr/>
          </p:nvSpPr>
          <p:spPr bwMode="auto">
            <a:xfrm>
              <a:off x="251520" y="4803720"/>
              <a:ext cx="777875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it-IT" altLang="it-IT" sz="1400"/>
                <a:t>3° EQF</a:t>
              </a:r>
            </a:p>
          </p:txBody>
        </p:sp>
        <p:sp>
          <p:nvSpPr>
            <p:cNvPr id="9256" name="Text Box 65"/>
            <p:cNvSpPr txBox="1">
              <a:spLocks noChangeArrowheads="1"/>
            </p:cNvSpPr>
            <p:nvPr/>
          </p:nvSpPr>
          <p:spPr bwMode="auto">
            <a:xfrm>
              <a:off x="251520" y="3834755"/>
              <a:ext cx="777875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it-IT" altLang="it-IT" sz="1400"/>
                <a:t>4° EQF</a:t>
              </a:r>
            </a:p>
          </p:txBody>
        </p:sp>
      </p:grpSp>
      <p:sp>
        <p:nvSpPr>
          <p:cNvPr id="9227" name="Rectangle 24"/>
          <p:cNvSpPr>
            <a:spLocks noChangeArrowheads="1"/>
          </p:cNvSpPr>
          <p:nvPr/>
        </p:nvSpPr>
        <p:spPr bwMode="auto">
          <a:xfrm>
            <a:off x="4703763" y="5867559"/>
            <a:ext cx="1008063" cy="35872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it-IT" altLang="it-IT" sz="1600" b="1"/>
              <a:t>Ist. Prof.</a:t>
            </a:r>
          </a:p>
        </p:txBody>
      </p:sp>
      <p:sp>
        <p:nvSpPr>
          <p:cNvPr id="9228" name="Rectangle 36"/>
          <p:cNvSpPr>
            <a:spLocks noChangeArrowheads="1"/>
          </p:cNvSpPr>
          <p:nvPr/>
        </p:nvSpPr>
        <p:spPr bwMode="auto">
          <a:xfrm>
            <a:off x="6069013" y="5867559"/>
            <a:ext cx="1152525" cy="35872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it-IT" altLang="it-IT" sz="1600" b="1"/>
              <a:t>Ist. Tecnici</a:t>
            </a:r>
          </a:p>
        </p:txBody>
      </p:sp>
      <p:sp>
        <p:nvSpPr>
          <p:cNvPr id="9229" name="Rectangle 41"/>
          <p:cNvSpPr>
            <a:spLocks noChangeArrowheads="1"/>
          </p:cNvSpPr>
          <p:nvPr/>
        </p:nvSpPr>
        <p:spPr bwMode="auto">
          <a:xfrm>
            <a:off x="7689850" y="5867559"/>
            <a:ext cx="668337" cy="35872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it-IT" altLang="it-IT" sz="1600" b="1"/>
              <a:t>Licei</a:t>
            </a:r>
          </a:p>
        </p:txBody>
      </p:sp>
      <p:sp>
        <p:nvSpPr>
          <p:cNvPr id="9230" name="Oval 54"/>
          <p:cNvSpPr>
            <a:spLocks noChangeArrowheads="1"/>
          </p:cNvSpPr>
          <p:nvPr/>
        </p:nvSpPr>
        <p:spPr bwMode="auto">
          <a:xfrm>
            <a:off x="4503738" y="1790700"/>
            <a:ext cx="1350963" cy="665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it-IT" altLang="it-IT" sz="1400" b="1" dirty="0"/>
              <a:t>DIPLOMA</a:t>
            </a:r>
          </a:p>
          <a:p>
            <a:pPr algn="ctr" eaLnBrk="1" hangingPunct="1"/>
            <a:r>
              <a:rPr lang="it-IT" altLang="it-IT" sz="1000" b="1" dirty="0"/>
              <a:t>ISTRUZIONE</a:t>
            </a:r>
          </a:p>
          <a:p>
            <a:pPr algn="ctr" eaLnBrk="1" hangingPunct="1"/>
            <a:r>
              <a:rPr lang="it-IT" altLang="it-IT" sz="1000" b="1" dirty="0"/>
              <a:t>PROFESSIONALE</a:t>
            </a:r>
          </a:p>
        </p:txBody>
      </p:sp>
      <p:sp>
        <p:nvSpPr>
          <p:cNvPr id="9231" name="Oval 55"/>
          <p:cNvSpPr>
            <a:spLocks noChangeArrowheads="1"/>
          </p:cNvSpPr>
          <p:nvPr/>
        </p:nvSpPr>
        <p:spPr bwMode="auto">
          <a:xfrm>
            <a:off x="5927726" y="1790700"/>
            <a:ext cx="1366837" cy="64919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it-IT" altLang="it-IT" sz="1400" b="1"/>
              <a:t>DIPLOMA</a:t>
            </a:r>
          </a:p>
          <a:p>
            <a:pPr algn="ctr" eaLnBrk="1" hangingPunct="1"/>
            <a:r>
              <a:rPr lang="it-IT" altLang="it-IT" sz="1000" b="1"/>
              <a:t>ISTRUZIONE</a:t>
            </a:r>
          </a:p>
          <a:p>
            <a:pPr algn="ctr" eaLnBrk="1" hangingPunct="1"/>
            <a:r>
              <a:rPr lang="it-IT" altLang="it-IT" sz="1000" b="1"/>
              <a:t>TECNICA</a:t>
            </a:r>
          </a:p>
        </p:txBody>
      </p:sp>
      <p:sp>
        <p:nvSpPr>
          <p:cNvPr id="9232" name="Oval 84"/>
          <p:cNvSpPr>
            <a:spLocks noChangeArrowheads="1"/>
          </p:cNvSpPr>
          <p:nvPr/>
        </p:nvSpPr>
        <p:spPr bwMode="auto">
          <a:xfrm>
            <a:off x="7367587" y="1790700"/>
            <a:ext cx="1366838" cy="64919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it-IT" altLang="it-IT" sz="1400" b="1"/>
              <a:t>DIPLOMA</a:t>
            </a:r>
          </a:p>
          <a:p>
            <a:pPr algn="ctr" eaLnBrk="1" hangingPunct="1"/>
            <a:r>
              <a:rPr lang="it-IT" altLang="it-IT" sz="1000" b="1"/>
              <a:t>LICEALE </a:t>
            </a:r>
          </a:p>
        </p:txBody>
      </p:sp>
      <p:grpSp>
        <p:nvGrpSpPr>
          <p:cNvPr id="9233" name="Gruppo 8"/>
          <p:cNvGrpSpPr>
            <a:grpSpLocks/>
          </p:cNvGrpSpPr>
          <p:nvPr/>
        </p:nvGrpSpPr>
        <p:grpSpPr bwMode="auto">
          <a:xfrm>
            <a:off x="4775201" y="6227867"/>
            <a:ext cx="3816349" cy="696808"/>
            <a:chOff x="5148263" y="6237288"/>
            <a:chExt cx="3816350" cy="696912"/>
          </a:xfrm>
        </p:grpSpPr>
        <p:sp>
          <p:nvSpPr>
            <p:cNvPr id="9250" name="Text Box 31"/>
            <p:cNvSpPr txBox="1">
              <a:spLocks noChangeArrowheads="1"/>
            </p:cNvSpPr>
            <p:nvPr/>
          </p:nvSpPr>
          <p:spPr bwMode="auto">
            <a:xfrm>
              <a:off x="5766891" y="6597650"/>
              <a:ext cx="25495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it-IT" altLang="it-IT" sz="1600"/>
                <a:t>COMPETENZA STATALE</a:t>
              </a:r>
            </a:p>
          </p:txBody>
        </p:sp>
        <p:sp>
          <p:nvSpPr>
            <p:cNvPr id="9251" name="Line 89"/>
            <p:cNvSpPr>
              <a:spLocks noChangeShapeType="1"/>
            </p:cNvSpPr>
            <p:nvPr/>
          </p:nvSpPr>
          <p:spPr bwMode="auto">
            <a:xfrm flipV="1">
              <a:off x="5148263" y="6524625"/>
              <a:ext cx="3816350" cy="0"/>
            </a:xfrm>
            <a:prstGeom prst="line">
              <a:avLst/>
            </a:prstGeom>
            <a:noFill/>
            <a:ln w="63500" cmpd="thinThick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9252" name="Text Box 90"/>
            <p:cNvSpPr txBox="1">
              <a:spLocks noChangeArrowheads="1"/>
            </p:cNvSpPr>
            <p:nvPr/>
          </p:nvSpPr>
          <p:spPr bwMode="auto">
            <a:xfrm>
              <a:off x="5529822" y="6237288"/>
              <a:ext cx="293061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it-IT" altLang="it-IT" sz="1400" b="1"/>
                <a:t>Istruzione Secondaria Superiore</a:t>
              </a:r>
            </a:p>
          </p:txBody>
        </p:sp>
      </p:grpSp>
      <p:sp>
        <p:nvSpPr>
          <p:cNvPr id="9234" name="Rectangle 51"/>
          <p:cNvSpPr>
            <a:spLocks noChangeArrowheads="1"/>
          </p:cNvSpPr>
          <p:nvPr/>
        </p:nvSpPr>
        <p:spPr bwMode="auto">
          <a:xfrm>
            <a:off x="4500563" y="2654939"/>
            <a:ext cx="1370939" cy="64772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  <p:grpSp>
        <p:nvGrpSpPr>
          <p:cNvPr id="9235" name="Gruppo 2"/>
          <p:cNvGrpSpPr>
            <a:grpSpLocks/>
          </p:cNvGrpSpPr>
          <p:nvPr/>
        </p:nvGrpSpPr>
        <p:grpSpPr bwMode="auto">
          <a:xfrm>
            <a:off x="4501224" y="3375124"/>
            <a:ext cx="1370939" cy="1150789"/>
            <a:chOff x="4859338" y="3934445"/>
            <a:chExt cx="1439862" cy="1150739"/>
          </a:xfrm>
          <a:solidFill>
            <a:srgbClr val="00FF00"/>
          </a:solidFill>
        </p:grpSpPr>
        <p:sp>
          <p:nvSpPr>
            <p:cNvPr id="9248" name="Rectangle 14"/>
            <p:cNvSpPr>
              <a:spLocks noChangeArrowheads="1"/>
            </p:cNvSpPr>
            <p:nvPr/>
          </p:nvSpPr>
          <p:spPr bwMode="auto">
            <a:xfrm>
              <a:off x="4859338" y="4510509"/>
              <a:ext cx="1439862" cy="57467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it-IT" altLang="it-IT"/>
            </a:p>
          </p:txBody>
        </p:sp>
        <p:sp>
          <p:nvSpPr>
            <p:cNvPr id="9249" name="Rectangle 14"/>
            <p:cNvSpPr>
              <a:spLocks noChangeArrowheads="1"/>
            </p:cNvSpPr>
            <p:nvPr/>
          </p:nvSpPr>
          <p:spPr bwMode="auto">
            <a:xfrm>
              <a:off x="4859338" y="3934445"/>
              <a:ext cx="1439862" cy="57467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it-IT" altLang="it-IT"/>
            </a:p>
          </p:txBody>
        </p:sp>
      </p:grpSp>
      <p:grpSp>
        <p:nvGrpSpPr>
          <p:cNvPr id="71" name="Gruppo 70"/>
          <p:cNvGrpSpPr/>
          <p:nvPr/>
        </p:nvGrpSpPr>
        <p:grpSpPr bwMode="auto">
          <a:xfrm>
            <a:off x="4501224" y="4599312"/>
            <a:ext cx="1370939" cy="1150789"/>
            <a:chOff x="4859338" y="3934445"/>
            <a:chExt cx="1439862" cy="1150739"/>
          </a:xfrm>
          <a:solidFill>
            <a:srgbClr val="00FF00"/>
          </a:solidFill>
        </p:grpSpPr>
        <p:sp>
          <p:nvSpPr>
            <p:cNvPr id="72" name="Rectangle 14"/>
            <p:cNvSpPr>
              <a:spLocks noChangeArrowheads="1"/>
            </p:cNvSpPr>
            <p:nvPr/>
          </p:nvSpPr>
          <p:spPr bwMode="auto">
            <a:xfrm>
              <a:off x="4859338" y="4510509"/>
              <a:ext cx="1439862" cy="57467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it-IT" altLang="it-IT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14"/>
            <p:cNvSpPr>
              <a:spLocks noChangeArrowheads="1"/>
            </p:cNvSpPr>
            <p:nvPr/>
          </p:nvSpPr>
          <p:spPr bwMode="auto">
            <a:xfrm>
              <a:off x="4859338" y="3934445"/>
              <a:ext cx="1439862" cy="57467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it-IT" altLang="it-IT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238" name="Gruppo 4"/>
          <p:cNvGrpSpPr>
            <a:grpSpLocks/>
          </p:cNvGrpSpPr>
          <p:nvPr/>
        </p:nvGrpSpPr>
        <p:grpSpPr bwMode="auto">
          <a:xfrm>
            <a:off x="7367587" y="2628029"/>
            <a:ext cx="1290638" cy="3093575"/>
            <a:chOff x="6372200" y="2636838"/>
            <a:chExt cx="1440160" cy="3095029"/>
          </a:xfrm>
          <a:solidFill>
            <a:srgbClr val="FF0000"/>
          </a:solidFill>
        </p:grpSpPr>
        <p:sp>
          <p:nvSpPr>
            <p:cNvPr id="9245" name="Rectangle 53"/>
            <p:cNvSpPr>
              <a:spLocks noChangeArrowheads="1"/>
            </p:cNvSpPr>
            <p:nvPr/>
          </p:nvSpPr>
          <p:spPr bwMode="auto">
            <a:xfrm>
              <a:off x="6372224" y="2636838"/>
              <a:ext cx="1439837" cy="6477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it-IT" altLang="it-IT"/>
            </a:p>
          </p:txBody>
        </p:sp>
        <p:grpSp>
          <p:nvGrpSpPr>
            <p:cNvPr id="77" name="Gruppo 76"/>
            <p:cNvGrpSpPr/>
            <p:nvPr/>
          </p:nvGrpSpPr>
          <p:grpSpPr>
            <a:xfrm>
              <a:off x="6372498" y="4581128"/>
              <a:ext cx="1439862" cy="1150739"/>
              <a:chOff x="4859338" y="3934445"/>
              <a:chExt cx="1439862" cy="1150739"/>
            </a:xfrm>
            <a:grpFill/>
          </p:grpSpPr>
          <p:sp>
            <p:nvSpPr>
              <p:cNvPr id="78" name="Rectangle 14"/>
              <p:cNvSpPr>
                <a:spLocks noChangeArrowheads="1"/>
              </p:cNvSpPr>
              <p:nvPr/>
            </p:nvSpPr>
            <p:spPr bwMode="auto">
              <a:xfrm>
                <a:off x="4859338" y="4510509"/>
                <a:ext cx="1439862" cy="574675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it-IT" altLang="it-IT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Rectangle 14"/>
              <p:cNvSpPr>
                <a:spLocks noChangeArrowheads="1"/>
              </p:cNvSpPr>
              <p:nvPr/>
            </p:nvSpPr>
            <p:spPr bwMode="auto">
              <a:xfrm>
                <a:off x="4859338" y="3934445"/>
                <a:ext cx="1439862" cy="574675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it-IT" altLang="it-IT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4" name="Gruppo 73"/>
            <p:cNvGrpSpPr/>
            <p:nvPr/>
          </p:nvGrpSpPr>
          <p:grpSpPr>
            <a:xfrm>
              <a:off x="6372200" y="3356992"/>
              <a:ext cx="1439862" cy="1150739"/>
              <a:chOff x="4859338" y="3934445"/>
              <a:chExt cx="1439862" cy="1150739"/>
            </a:xfrm>
            <a:grpFill/>
          </p:grpSpPr>
          <p:sp>
            <p:nvSpPr>
              <p:cNvPr id="75" name="Rectangle 14"/>
              <p:cNvSpPr>
                <a:spLocks noChangeArrowheads="1"/>
              </p:cNvSpPr>
              <p:nvPr/>
            </p:nvSpPr>
            <p:spPr bwMode="auto">
              <a:xfrm>
                <a:off x="4859338" y="4510509"/>
                <a:ext cx="1439862" cy="574675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it-IT" altLang="it-IT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Rectangle 14"/>
              <p:cNvSpPr>
                <a:spLocks noChangeArrowheads="1"/>
              </p:cNvSpPr>
              <p:nvPr/>
            </p:nvSpPr>
            <p:spPr bwMode="auto">
              <a:xfrm>
                <a:off x="4859338" y="3934445"/>
                <a:ext cx="1439862" cy="574675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it-IT" altLang="it-IT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9239" name="Gruppo 5"/>
          <p:cNvGrpSpPr>
            <a:grpSpLocks/>
          </p:cNvGrpSpPr>
          <p:nvPr/>
        </p:nvGrpSpPr>
        <p:grpSpPr bwMode="auto">
          <a:xfrm>
            <a:off x="5999163" y="2645414"/>
            <a:ext cx="1303338" cy="3093575"/>
            <a:chOff x="7877962" y="2636838"/>
            <a:chExt cx="1446268" cy="3095029"/>
          </a:xfrm>
          <a:solidFill>
            <a:srgbClr val="0066FF"/>
          </a:solidFill>
        </p:grpSpPr>
        <p:sp>
          <p:nvSpPr>
            <p:cNvPr id="9242" name="Rectangle 52"/>
            <p:cNvSpPr>
              <a:spLocks noChangeArrowheads="1"/>
            </p:cNvSpPr>
            <p:nvPr/>
          </p:nvSpPr>
          <p:spPr bwMode="auto">
            <a:xfrm>
              <a:off x="7884368" y="2636838"/>
              <a:ext cx="1395784" cy="6477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it-IT" altLang="it-IT"/>
            </a:p>
          </p:txBody>
        </p:sp>
        <p:grpSp>
          <p:nvGrpSpPr>
            <p:cNvPr id="80" name="Gruppo 79"/>
            <p:cNvGrpSpPr/>
            <p:nvPr/>
          </p:nvGrpSpPr>
          <p:grpSpPr>
            <a:xfrm>
              <a:off x="7884368" y="3343598"/>
              <a:ext cx="1439862" cy="1150739"/>
              <a:chOff x="4859338" y="3934445"/>
              <a:chExt cx="1439862" cy="1150739"/>
            </a:xfrm>
            <a:grpFill/>
          </p:grpSpPr>
          <p:sp>
            <p:nvSpPr>
              <p:cNvPr id="81" name="Rectangle 14"/>
              <p:cNvSpPr>
                <a:spLocks noChangeArrowheads="1"/>
              </p:cNvSpPr>
              <p:nvPr/>
            </p:nvSpPr>
            <p:spPr bwMode="auto">
              <a:xfrm>
                <a:off x="4859338" y="4510509"/>
                <a:ext cx="1439862" cy="574675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it-IT" altLang="it-IT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Rectangle 14"/>
              <p:cNvSpPr>
                <a:spLocks noChangeArrowheads="1"/>
              </p:cNvSpPr>
              <p:nvPr/>
            </p:nvSpPr>
            <p:spPr bwMode="auto">
              <a:xfrm>
                <a:off x="4859338" y="3934445"/>
                <a:ext cx="1439862" cy="574675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it-IT" altLang="it-IT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3" name="Gruppo 82"/>
            <p:cNvGrpSpPr/>
            <p:nvPr/>
          </p:nvGrpSpPr>
          <p:grpSpPr>
            <a:xfrm>
              <a:off x="7877962" y="4581128"/>
              <a:ext cx="1439862" cy="1150739"/>
              <a:chOff x="4859338" y="3934445"/>
              <a:chExt cx="1439862" cy="1150739"/>
            </a:xfrm>
            <a:grpFill/>
          </p:grpSpPr>
          <p:sp>
            <p:nvSpPr>
              <p:cNvPr id="84" name="Rectangle 14"/>
              <p:cNvSpPr>
                <a:spLocks noChangeArrowheads="1"/>
              </p:cNvSpPr>
              <p:nvPr/>
            </p:nvSpPr>
            <p:spPr bwMode="auto">
              <a:xfrm>
                <a:off x="4859338" y="4510509"/>
                <a:ext cx="1439862" cy="574675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it-IT" altLang="it-IT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Rectangle 14"/>
              <p:cNvSpPr>
                <a:spLocks noChangeArrowheads="1"/>
              </p:cNvSpPr>
              <p:nvPr/>
            </p:nvSpPr>
            <p:spPr bwMode="auto">
              <a:xfrm>
                <a:off x="4859338" y="3934445"/>
                <a:ext cx="1439862" cy="574675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it-IT" altLang="it-IT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9224" name="Gruppo 10"/>
          <p:cNvGrpSpPr>
            <a:grpSpLocks/>
          </p:cNvGrpSpPr>
          <p:nvPr/>
        </p:nvGrpSpPr>
        <p:grpSpPr bwMode="auto">
          <a:xfrm>
            <a:off x="677863" y="3355975"/>
            <a:ext cx="1373187" cy="2449513"/>
            <a:chOff x="1256704" y="3356346"/>
            <a:chExt cx="1373867" cy="2448918"/>
          </a:xfrm>
          <a:solidFill>
            <a:srgbClr val="FF00FF"/>
          </a:solidFill>
        </p:grpSpPr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1259632" y="3356346"/>
              <a:ext cx="1344180" cy="72072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it-IT" altLang="it-IT">
                <a:solidFill>
                  <a:schemeClr val="bg1"/>
                </a:solidFill>
              </a:endParaRPr>
            </a:p>
          </p:txBody>
        </p:sp>
        <p:grpSp>
          <p:nvGrpSpPr>
            <p:cNvPr id="7" name="Gruppo 6"/>
            <p:cNvGrpSpPr/>
            <p:nvPr/>
          </p:nvGrpSpPr>
          <p:grpSpPr>
            <a:xfrm>
              <a:off x="1256704" y="4189696"/>
              <a:ext cx="1373867" cy="1615568"/>
              <a:chOff x="1256704" y="4064204"/>
              <a:chExt cx="1373867" cy="1615568"/>
            </a:xfrm>
            <a:grpFill/>
          </p:grpSpPr>
          <p:grpSp>
            <p:nvGrpSpPr>
              <p:cNvPr id="86" name="Gruppo 85"/>
              <p:cNvGrpSpPr/>
              <p:nvPr/>
            </p:nvGrpSpPr>
            <p:grpSpPr bwMode="auto">
              <a:xfrm>
                <a:off x="1256704" y="4633444"/>
                <a:ext cx="1370939" cy="1046328"/>
                <a:chOff x="4859338" y="3934445"/>
                <a:chExt cx="1439862" cy="1150739"/>
              </a:xfrm>
              <a:grpFill/>
            </p:grpSpPr>
            <p:sp>
              <p:nvSpPr>
                <p:cNvPr id="87" name="Rectangle 14"/>
                <p:cNvSpPr>
                  <a:spLocks noChangeArrowheads="1"/>
                </p:cNvSpPr>
                <p:nvPr/>
              </p:nvSpPr>
              <p:spPr bwMode="auto">
                <a:xfrm>
                  <a:off x="4859338" y="4510509"/>
                  <a:ext cx="1439862" cy="574675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it-IT" altLang="it-IT" sz="18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8" name="Rectangle 14"/>
                <p:cNvSpPr>
                  <a:spLocks noChangeArrowheads="1"/>
                </p:cNvSpPr>
                <p:nvPr/>
              </p:nvSpPr>
              <p:spPr bwMode="auto">
                <a:xfrm>
                  <a:off x="4859338" y="3934445"/>
                  <a:ext cx="1439862" cy="574675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it-IT" altLang="it-IT" sz="18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89" name="Rectangle 51"/>
              <p:cNvSpPr>
                <a:spLocks noChangeArrowheads="1"/>
              </p:cNvSpPr>
              <p:nvPr/>
            </p:nvSpPr>
            <p:spPr bwMode="auto">
              <a:xfrm>
                <a:off x="1259632" y="4064204"/>
                <a:ext cx="1370939" cy="5889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it-IT" altLang="it-IT" sz="18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piè di pagina 3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it-IT" alt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235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IL SISTEMA DI ISTRUZIONE SECONDARIA </a:t>
            </a:r>
          </a:p>
        </p:txBody>
      </p:sp>
      <p:graphicFrame>
        <p:nvGraphicFramePr>
          <p:cNvPr id="22118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345007"/>
              </p:ext>
            </p:extLst>
          </p:nvPr>
        </p:nvGraphicFramePr>
        <p:xfrm>
          <a:off x="378296" y="901249"/>
          <a:ext cx="8387407" cy="5316474"/>
        </p:xfrm>
        <a:graphic>
          <a:graphicData uri="http://schemas.openxmlformats.org/drawingml/2006/table">
            <a:tbl>
              <a:tblPr/>
              <a:tblGrid>
                <a:gridCol w="176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050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ISTRUZIONE SECONDARIA SUPERIORE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ISTRUZIONE e FORMAZIONE PROFESSIONALE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Licei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(6)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Diploma di istruzione liceale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Istituti Tecnici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(11)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Diploma di istruzione tecnica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Istituti Professionali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(11)</a:t>
                      </a:r>
                      <a:endParaRPr kumimoji="0" lang="it-IT" alt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Diploma di istruzione professionale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alibri" panose="020F0502020204030204" pitchFamily="34" charset="0"/>
                        </a:rPr>
                        <a:t>Percorsi triennali – quadriennali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alibri" panose="020F0502020204030204" pitchFamily="34" charset="0"/>
                        </a:rPr>
                        <a:t>(21)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Qualifica di operatore professionale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Diploma professionale di Tecnico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it-IT" alt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contenuto 2"/>
          <p:cNvSpPr>
            <a:spLocks noGrp="1"/>
          </p:cNvSpPr>
          <p:nvPr>
            <p:ph idx="4294967295"/>
          </p:nvPr>
        </p:nvSpPr>
        <p:spPr>
          <a:xfrm>
            <a:off x="179388" y="1268413"/>
            <a:ext cx="8713787" cy="4968875"/>
          </a:xfrm>
        </p:spPr>
        <p:txBody>
          <a:bodyPr/>
          <a:lstStyle/>
          <a:p>
            <a:pPr algn="just" eaLnBrk="1" hangingPunct="1"/>
            <a:r>
              <a:rPr lang="it-IT" altLang="it-IT" sz="2600" dirty="0">
                <a:solidFill>
                  <a:srgbClr val="FF0000"/>
                </a:solidFill>
              </a:rPr>
              <a:t>Liceo Artistico:</a:t>
            </a:r>
            <a:r>
              <a:rPr lang="it-IT" altLang="it-IT" sz="2600" dirty="0">
                <a:solidFill>
                  <a:schemeClr val="tx2"/>
                </a:solidFill>
              </a:rPr>
              <a:t> 6</a:t>
            </a:r>
            <a:r>
              <a:rPr lang="it-IT" altLang="it-IT" sz="2600" i="1" dirty="0">
                <a:solidFill>
                  <a:schemeClr val="tx2"/>
                </a:solidFill>
              </a:rPr>
              <a:t> indirizzi: arti figurative, architettura e ambiente, design, audiovisivo e multimedia, grafica, scenografia.</a:t>
            </a:r>
          </a:p>
          <a:p>
            <a:pPr algn="just" eaLnBrk="1" hangingPunct="1"/>
            <a:r>
              <a:rPr lang="it-IT" altLang="it-IT" sz="2600" dirty="0">
                <a:solidFill>
                  <a:srgbClr val="FF0000"/>
                </a:solidFill>
              </a:rPr>
              <a:t>Liceo Classico:</a:t>
            </a:r>
            <a:r>
              <a:rPr lang="it-IT" altLang="it-IT" sz="2600" dirty="0">
                <a:solidFill>
                  <a:schemeClr val="tx2"/>
                </a:solidFill>
              </a:rPr>
              <a:t> </a:t>
            </a:r>
            <a:r>
              <a:rPr lang="it-IT" altLang="it-IT" sz="2600" i="1" dirty="0">
                <a:solidFill>
                  <a:schemeClr val="tx2"/>
                </a:solidFill>
              </a:rPr>
              <a:t>privilegia lo studio delle lingue antiche (latino e greco) e le discipline letterarie e umanistiche.</a:t>
            </a:r>
          </a:p>
          <a:p>
            <a:pPr algn="just" eaLnBrk="1" hangingPunct="1"/>
            <a:r>
              <a:rPr lang="it-IT" altLang="it-IT" sz="2600" dirty="0">
                <a:solidFill>
                  <a:srgbClr val="FF0000"/>
                </a:solidFill>
              </a:rPr>
              <a:t>Liceo Linguistico:</a:t>
            </a:r>
            <a:r>
              <a:rPr lang="it-IT" altLang="it-IT" sz="2600" dirty="0">
                <a:solidFill>
                  <a:schemeClr val="tx2"/>
                </a:solidFill>
              </a:rPr>
              <a:t> </a:t>
            </a:r>
            <a:r>
              <a:rPr lang="it-IT" altLang="it-IT" sz="2600" i="1" dirty="0">
                <a:solidFill>
                  <a:schemeClr val="tx2"/>
                </a:solidFill>
              </a:rPr>
              <a:t>3 lingue straniere; conoscenza delle caratteristiche culturali e della letteratura dei paesi di cui si studia la lingua.</a:t>
            </a:r>
          </a:p>
          <a:p>
            <a:pPr algn="just" eaLnBrk="1" hangingPunct="1"/>
            <a:r>
              <a:rPr lang="it-IT" altLang="it-IT" sz="2600" dirty="0">
                <a:solidFill>
                  <a:srgbClr val="FF0000"/>
                </a:solidFill>
              </a:rPr>
              <a:t>Liceo Musicale e Coreutico:</a:t>
            </a:r>
            <a:r>
              <a:rPr lang="it-IT" altLang="it-IT" sz="2600" i="1" dirty="0">
                <a:solidFill>
                  <a:schemeClr val="tx2"/>
                </a:solidFill>
              </a:rPr>
              <a:t> iscrizione subordinata a prove per verificare il possesso di competenze musicali o coreutiche (danza).</a:t>
            </a:r>
          </a:p>
        </p:txBody>
      </p:sp>
      <p:sp>
        <p:nvSpPr>
          <p:cNvPr id="12291" name="Segnaposto piè di pagina 3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it-IT" alt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6" name="Text Box 12"/>
          <p:cNvSpPr txBox="1">
            <a:spLocks noChangeArrowheads="1"/>
          </p:cNvSpPr>
          <p:nvPr/>
        </p:nvSpPr>
        <p:spPr bwMode="auto">
          <a:xfrm>
            <a:off x="250825" y="188913"/>
            <a:ext cx="864235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IL SISTEMA DEI LICEI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contenuto 2"/>
          <p:cNvSpPr>
            <a:spLocks noGrp="1"/>
          </p:cNvSpPr>
          <p:nvPr>
            <p:ph idx="4294967295"/>
          </p:nvPr>
        </p:nvSpPr>
        <p:spPr>
          <a:xfrm>
            <a:off x="107505" y="1382713"/>
            <a:ext cx="9036496" cy="4608512"/>
          </a:xfrm>
        </p:spPr>
        <p:txBody>
          <a:bodyPr/>
          <a:lstStyle/>
          <a:p>
            <a:pPr algn="just" eaLnBrk="1" hangingPunct="1"/>
            <a:r>
              <a:rPr lang="it-IT" altLang="it-IT" sz="2600" dirty="0">
                <a:solidFill>
                  <a:srgbClr val="FF0000"/>
                </a:solidFill>
              </a:rPr>
              <a:t>Liceo Scientifico:</a:t>
            </a:r>
            <a:r>
              <a:rPr lang="it-IT" altLang="it-IT" sz="2600" i="1" dirty="0">
                <a:solidFill>
                  <a:schemeClr val="tx2"/>
                </a:solidFill>
              </a:rPr>
              <a:t> formazione culturale in ambito scientifico, matematico, storico, filosofico e linguistico.</a:t>
            </a:r>
          </a:p>
          <a:p>
            <a:pPr lvl="1" algn="just" eaLnBrk="1" hangingPunct="1"/>
            <a:r>
              <a:rPr lang="it-IT" altLang="it-IT" sz="2400" dirty="0">
                <a:solidFill>
                  <a:srgbClr val="FF0000"/>
                </a:solidFill>
              </a:rPr>
              <a:t>Opzione scienze applicate:</a:t>
            </a:r>
            <a:r>
              <a:rPr lang="it-IT" altLang="it-IT" sz="2400" i="1" dirty="0">
                <a:solidFill>
                  <a:schemeClr val="tx2"/>
                </a:solidFill>
              </a:rPr>
              <a:t> senza il latino, apprendimento di principi e teorie scientifiche anche tramite la sperimentazione laboratoriale. </a:t>
            </a:r>
          </a:p>
          <a:p>
            <a:pPr eaLnBrk="1" hangingPunct="1"/>
            <a:r>
              <a:rPr lang="it-IT" altLang="it-IT" sz="2600" dirty="0">
                <a:solidFill>
                  <a:srgbClr val="FF0000"/>
                </a:solidFill>
              </a:rPr>
              <a:t>Liceo delle Scienze Umane:</a:t>
            </a:r>
            <a:r>
              <a:rPr lang="it-IT" altLang="it-IT" sz="2600" dirty="0">
                <a:solidFill>
                  <a:schemeClr val="tx2"/>
                </a:solidFill>
              </a:rPr>
              <a:t> </a:t>
            </a:r>
            <a:r>
              <a:rPr lang="it-IT" altLang="it-IT" sz="2600" i="1" dirty="0">
                <a:solidFill>
                  <a:schemeClr val="tx2"/>
                </a:solidFill>
              </a:rPr>
              <a:t>formazione culturale in ambito pedagogico, psicologico e socio-antropologico. </a:t>
            </a:r>
          </a:p>
          <a:p>
            <a:pPr lvl="1" algn="just" eaLnBrk="1" hangingPunct="1"/>
            <a:r>
              <a:rPr lang="it-IT" altLang="it-IT" sz="2400" dirty="0">
                <a:solidFill>
                  <a:srgbClr val="FF0000"/>
                </a:solidFill>
              </a:rPr>
              <a:t> Opzione economico-sociale</a:t>
            </a:r>
            <a:r>
              <a:rPr lang="it-IT" altLang="it-IT" sz="2300" dirty="0">
                <a:solidFill>
                  <a:srgbClr val="FF0000"/>
                </a:solidFill>
              </a:rPr>
              <a:t>:</a:t>
            </a:r>
            <a:r>
              <a:rPr lang="it-IT" altLang="it-IT" sz="2300" dirty="0">
                <a:solidFill>
                  <a:srgbClr val="C40000"/>
                </a:solidFill>
              </a:rPr>
              <a:t> </a:t>
            </a:r>
            <a:r>
              <a:rPr lang="it-IT" altLang="it-IT" sz="2400" i="1" dirty="0">
                <a:solidFill>
                  <a:schemeClr val="tx2"/>
                </a:solidFill>
              </a:rPr>
              <a:t>senza il latino,  2 lingue straniere, economia e diritto.</a:t>
            </a:r>
          </a:p>
        </p:txBody>
      </p:sp>
      <p:sp>
        <p:nvSpPr>
          <p:cNvPr id="13315" name="Segnaposto piè di pagina 3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it-IT" alt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250825" y="188913"/>
            <a:ext cx="864235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IL SISTEMA DEI LICEI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contenuto 2"/>
          <p:cNvSpPr>
            <a:spLocks noGrp="1"/>
          </p:cNvSpPr>
          <p:nvPr>
            <p:ph idx="4294967295"/>
          </p:nvPr>
        </p:nvSpPr>
        <p:spPr>
          <a:xfrm>
            <a:off x="179388" y="1050925"/>
            <a:ext cx="8713787" cy="5041900"/>
          </a:xfrm>
        </p:spPr>
        <p:txBody>
          <a:bodyPr/>
          <a:lstStyle/>
          <a:p>
            <a:pPr eaLnBrk="1" hangingPunct="1"/>
            <a:r>
              <a:rPr lang="it-IT" altLang="it-IT" sz="2400" dirty="0"/>
              <a:t>27 ore settimanali I e II anno; 30 ore III, IV, V anno (31 al classico)</a:t>
            </a:r>
          </a:p>
          <a:p>
            <a:pPr eaLnBrk="1" hangingPunct="1"/>
            <a:endParaRPr lang="it-IT" altLang="it-IT" sz="800" dirty="0"/>
          </a:p>
          <a:p>
            <a:pPr eaLnBrk="1" hangingPunct="1"/>
            <a:r>
              <a:rPr lang="it-IT" altLang="it-IT" sz="2400" dirty="0"/>
              <a:t>Liceo musicale: 32 ore settimanali</a:t>
            </a:r>
          </a:p>
          <a:p>
            <a:pPr eaLnBrk="1" hangingPunct="1"/>
            <a:endParaRPr lang="it-IT" altLang="it-IT" sz="800" dirty="0"/>
          </a:p>
          <a:p>
            <a:pPr eaLnBrk="1" hangingPunct="1"/>
            <a:r>
              <a:rPr lang="it-IT" altLang="it-IT" sz="2400" dirty="0"/>
              <a:t>Liceo artistico: 34 ore settimanali I e II anno, 35 ore III, IV, V anno </a:t>
            </a:r>
          </a:p>
          <a:p>
            <a:pPr eaLnBrk="1" hangingPunct="1"/>
            <a:endParaRPr lang="it-IT" altLang="it-IT" sz="800" dirty="0"/>
          </a:p>
          <a:p>
            <a:pPr eaLnBrk="1" hangingPunct="1"/>
            <a:r>
              <a:rPr lang="it-IT" altLang="it-IT" sz="2400" dirty="0"/>
              <a:t>Percorso Competenze Trasversali e Orientamento (PCTO) ex Alternanza Scuola Lavoro (almeno 90 ore nel triennio)</a:t>
            </a:r>
          </a:p>
          <a:p>
            <a:pPr eaLnBrk="1" hangingPunct="1"/>
            <a:endParaRPr lang="it-IT" altLang="it-IT" sz="800" dirty="0"/>
          </a:p>
          <a:p>
            <a:pPr eaLnBrk="1" hangingPunct="1"/>
            <a:r>
              <a:rPr lang="it-IT" altLang="it-IT" sz="2400" dirty="0"/>
              <a:t>Insegnamento nel quinto anno di una disciplina non linguistica in lingua straniera</a:t>
            </a:r>
          </a:p>
          <a:p>
            <a:pPr eaLnBrk="1" hangingPunct="1"/>
            <a:endParaRPr lang="it-IT" altLang="it-IT" sz="2400" dirty="0"/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it-IT" alt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250825" y="188913"/>
            <a:ext cx="864235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IL SISTEMA DEI LICEI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type="body" sz="half" idx="1"/>
          </p:nvPr>
        </p:nvSpPr>
        <p:spPr>
          <a:xfrm>
            <a:off x="239266" y="1864221"/>
            <a:ext cx="8904734" cy="2088158"/>
          </a:xfrm>
        </p:spPr>
        <p:txBody>
          <a:bodyPr/>
          <a:lstStyle/>
          <a:p>
            <a:pPr marL="457200" indent="-457200">
              <a:buFont typeface="Arial" charset="0"/>
              <a:buAutoNum type="arabicPeriod"/>
            </a:pPr>
            <a:r>
              <a:rPr lang="it-IT" altLang="it-IT" sz="2400" b="1" dirty="0">
                <a:solidFill>
                  <a:schemeClr val="hlink"/>
                </a:solidFill>
              </a:rPr>
              <a:t>AMMINISTRAZIONE, FINANZA E MARKETING</a:t>
            </a:r>
            <a:r>
              <a:rPr lang="it-IT" altLang="it-IT" sz="2400" dirty="0"/>
              <a:t>  </a:t>
            </a:r>
          </a:p>
          <a:p>
            <a:pPr marL="457200" indent="-457200">
              <a:buFont typeface="Arial" charset="0"/>
              <a:buAutoNum type="arabicPeriod"/>
            </a:pPr>
            <a:endParaRPr lang="it-IT" altLang="it-IT" sz="600" dirty="0"/>
          </a:p>
          <a:p>
            <a:pPr marL="442913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it-IT" altLang="it-IT" sz="2000" b="1" dirty="0">
                <a:latin typeface="Arial" charset="0"/>
              </a:rPr>
              <a:t>Fenomeni economici, normativa civile e fiscale, procedure amministrative e contabili, sistemi e processi aziendali.</a:t>
            </a:r>
          </a:p>
          <a:p>
            <a:pPr marL="442913" indent="0">
              <a:lnSpc>
                <a:spcPts val="2000"/>
              </a:lnSpc>
              <a:spcBef>
                <a:spcPts val="0"/>
              </a:spcBef>
              <a:buNone/>
            </a:pPr>
            <a:endParaRPr lang="it-IT" altLang="it-IT" sz="600" dirty="0">
              <a:latin typeface="Arial" charset="0"/>
            </a:endParaRPr>
          </a:p>
          <a:p>
            <a:pPr marL="800100" indent="-2428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  <a:tabLst>
                <a:tab pos="800100" algn="l"/>
              </a:tabLst>
            </a:pPr>
            <a:r>
              <a:rPr lang="it-IT" altLang="it-IT" sz="2000" dirty="0">
                <a:latin typeface="Arial" charset="0"/>
                <a:cs typeface="Arial" charset="0"/>
              </a:rPr>
              <a:t>Amministrazione Finanza e Marketing</a:t>
            </a:r>
          </a:p>
          <a:p>
            <a:pPr marL="800100" indent="-257175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Relazioni internazionali per il marketing</a:t>
            </a:r>
          </a:p>
          <a:p>
            <a:pPr marL="542925" indent="14288" defTabSz="628650" eaLnBrk="1" hangingPunct="1">
              <a:lnSpc>
                <a:spcPct val="75000"/>
              </a:lnSpc>
              <a:spcBef>
                <a:spcPct val="5000"/>
              </a:spcBef>
              <a:spcAft>
                <a:spcPct val="5000"/>
              </a:spcAft>
            </a:pPr>
            <a:r>
              <a:rPr lang="it-IT" altLang="it-IT" sz="2000" dirty="0">
                <a:latin typeface="Arial" charset="0"/>
                <a:cs typeface="Arial" charset="0"/>
              </a:rPr>
              <a:t>  Sistemi informativi aziendali</a:t>
            </a:r>
          </a:p>
        </p:txBody>
      </p:sp>
      <p:sp>
        <p:nvSpPr>
          <p:cNvPr id="15363" name="Rectangle 4"/>
          <p:cNvSpPr>
            <a:spLocks noGrp="1"/>
          </p:cNvSpPr>
          <p:nvPr>
            <p:ph type="body" sz="half" idx="2"/>
          </p:nvPr>
        </p:nvSpPr>
        <p:spPr>
          <a:xfrm>
            <a:off x="323850" y="4274728"/>
            <a:ext cx="8208912" cy="1791518"/>
          </a:xfrm>
        </p:spPr>
        <p:txBody>
          <a:bodyPr/>
          <a:lstStyle/>
          <a:p>
            <a:pPr marL="88900" indent="-88900">
              <a:buFont typeface="Arial" charset="0"/>
              <a:buNone/>
            </a:pPr>
            <a:r>
              <a:rPr lang="it-IT" altLang="it-IT" sz="2400" b="1" dirty="0">
                <a:solidFill>
                  <a:schemeClr val="hlink"/>
                </a:solidFill>
              </a:rPr>
              <a:t>2</a:t>
            </a:r>
            <a:r>
              <a:rPr lang="it-IT" altLang="it-IT" sz="2400" dirty="0">
                <a:solidFill>
                  <a:schemeClr val="hlink"/>
                </a:solidFill>
              </a:rPr>
              <a:t>. </a:t>
            </a:r>
            <a:r>
              <a:rPr lang="it-IT" altLang="it-IT" sz="2400" b="1" dirty="0">
                <a:solidFill>
                  <a:schemeClr val="hlink"/>
                </a:solidFill>
              </a:rPr>
              <a:t>TURISMO</a:t>
            </a:r>
          </a:p>
          <a:p>
            <a:pPr marL="357188" indent="0">
              <a:lnSpc>
                <a:spcPts val="2000"/>
              </a:lnSpc>
              <a:spcBef>
                <a:spcPts val="0"/>
              </a:spcBef>
              <a:buNone/>
            </a:pPr>
            <a:endParaRPr lang="it-IT" altLang="it-IT" sz="600" b="1" dirty="0">
              <a:latin typeface="Arial" charset="0"/>
            </a:endParaRPr>
          </a:p>
          <a:p>
            <a:pPr marL="357188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it-IT" altLang="it-IT" sz="2000" b="1" dirty="0">
                <a:latin typeface="Arial" charset="0"/>
              </a:rPr>
              <a:t>Competenze nell’ambito aziendale del settore turistico; integrazione competenze linguistiche e informatiche; valorizzazione del patrimonio artistico, culturale, paesaggistico ed enogastronomico.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1639888" y="980728"/>
            <a:ext cx="5956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t-IT" altLang="it-IT" sz="3200" b="1" dirty="0">
                <a:solidFill>
                  <a:srgbClr val="0000FF"/>
                </a:solidFill>
                <a:latin typeface="Calibri" pitchFamily="34" charset="0"/>
              </a:rPr>
              <a:t>SETTORE ECONOMICO </a:t>
            </a:r>
            <a:r>
              <a:rPr lang="it-IT" altLang="it-IT" sz="2000" b="1" dirty="0">
                <a:solidFill>
                  <a:srgbClr val="0000FF"/>
                </a:solidFill>
                <a:latin typeface="Calibri" pitchFamily="34" charset="0"/>
              </a:rPr>
              <a:t>(2 indirizzi)</a:t>
            </a:r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250825" y="188913"/>
            <a:ext cx="864235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chemeClr val="bg1"/>
                </a:solidFill>
              </a:rPr>
              <a:t>IL SISTEMA DEGLI ISTITUTI TECNICI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3176</TotalTime>
  <Words>1664</Words>
  <Application>Microsoft Macintosh PowerPoint</Application>
  <PresentationFormat>Presentazione su schermo (4:3)</PresentationFormat>
  <Paragraphs>307</Paragraphs>
  <Slides>27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5" baseType="lpstr">
      <vt:lpstr>Arial</vt:lpstr>
      <vt:lpstr>Arial Rounded MT Bold</vt:lpstr>
      <vt:lpstr>Calibri</vt:lpstr>
      <vt:lpstr>Comic Sans MS</vt:lpstr>
      <vt:lpstr>Tahoma</vt:lpstr>
      <vt:lpstr>Times New Roman</vt:lpstr>
      <vt:lpstr>Wingdings</vt:lpstr>
      <vt:lpstr>Tema di Office</vt:lpstr>
      <vt:lpstr>Presentazione standard di PowerPoint</vt:lpstr>
      <vt:lpstr>ORIENTAMENTO  NELLA PROVINCIA DI PADOVA</vt:lpstr>
      <vt:lpstr>www.orientamentoistruzione.it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ORGANIZZAZIONE DEI PERCORSI</vt:lpstr>
      <vt:lpstr>SETTORE DEI SERVIZI</vt:lpstr>
      <vt:lpstr>SETTORE INDUSTRIA E ARTIGIANATO</vt:lpstr>
      <vt:lpstr>CONSIGLIO ORIENTATIVO</vt:lpstr>
      <vt:lpstr>MODALITÀ  DI ISCRIZIONE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RISPOSTE 8</dc:title>
  <dc:creator>maxester</dc:creator>
  <cp:lastModifiedBy>Giovanna Ferrari</cp:lastModifiedBy>
  <cp:revision>370</cp:revision>
  <dcterms:created xsi:type="dcterms:W3CDTF">2010-01-30T19:21:58Z</dcterms:created>
  <dcterms:modified xsi:type="dcterms:W3CDTF">2020-10-14T08:35:20Z</dcterms:modified>
</cp:coreProperties>
</file>